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229" r:id="rId2"/>
  </p:sldMasterIdLst>
  <p:notesMasterIdLst>
    <p:notesMasterId r:id="rId18"/>
  </p:notesMasterIdLst>
  <p:handoutMasterIdLst>
    <p:handoutMasterId r:id="rId19"/>
  </p:handoutMasterIdLst>
  <p:sldIdLst>
    <p:sldId id="257" r:id="rId3"/>
    <p:sldId id="11061" r:id="rId4"/>
    <p:sldId id="11759" r:id="rId5"/>
    <p:sldId id="11763" r:id="rId6"/>
    <p:sldId id="1690" r:id="rId7"/>
    <p:sldId id="1701" r:id="rId8"/>
    <p:sldId id="1697" r:id="rId9"/>
    <p:sldId id="1662" r:id="rId10"/>
    <p:sldId id="1700" r:id="rId11"/>
    <p:sldId id="1699" r:id="rId12"/>
    <p:sldId id="1698" r:id="rId13"/>
    <p:sldId id="1696" r:id="rId14"/>
    <p:sldId id="265" r:id="rId15"/>
    <p:sldId id="261" r:id="rId16"/>
    <p:sldId id="260" r:id="rId17"/>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D2D30"/>
    <a:srgbClr val="2F2F2F"/>
    <a:srgbClr val="787878"/>
    <a:srgbClr val="595959"/>
    <a:srgbClr val="A6A6A6"/>
    <a:srgbClr val="7F7F7F"/>
    <a:srgbClr val="00BCF2"/>
    <a:srgbClr val="FFFFFF"/>
    <a:srgbClr val="000A18"/>
    <a:srgbClr val="BCEEFC"/>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070" autoAdjust="0"/>
    <p:restoredTop sz="79769" autoAdjust="0"/>
  </p:normalViewPr>
  <p:slideViewPr>
    <p:cSldViewPr snapToGrid="0">
      <p:cViewPr varScale="1">
        <p:scale>
          <a:sx n="127" d="100"/>
          <a:sy n="127" d="100"/>
        </p:scale>
        <p:origin x="108" y="120"/>
      </p:cViewPr>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0"/>
    </p:cViewPr>
  </p:sorterViewPr>
  <p:notesViewPr>
    <p:cSldViewPr snapToGrid="0" showGuides="1">
      <p:cViewPr varScale="1">
        <p:scale>
          <a:sx n="60" d="100"/>
          <a:sy n="60" d="100"/>
        </p:scale>
        <p:origin x="3187" y="3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notesMaster" Target="notesMasters/notesMaster1.xml"/><Relationship Id="rId3" Type="http://schemas.openxmlformats.org/officeDocument/2006/relationships/slide" Target="slides/slide1.xml"/><Relationship Id="rId21"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 Type="http://schemas.openxmlformats.org/officeDocument/2006/relationships/slideMaster" Target="slideMasters/slideMaster1.xml"/><Relationship Id="rId16" Type="http://schemas.openxmlformats.org/officeDocument/2006/relationships/slide" Target="slides/slide14.xml"/><Relationship Id="rId20"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handoutMaster" Target="handoutMasters/handout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3/14/2021 1:20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3/12/2021 9:52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kern="1200" dirty="0">
                <a:solidFill>
                  <a:schemeClr val="tx1"/>
                </a:solidFill>
                <a:effectLst/>
                <a:latin typeface="Segoe UI Light" pitchFamily="34" charset="0"/>
                <a:ea typeface="+mn-ea"/>
                <a:cs typeface="+mn-cs"/>
              </a:rPr>
              <a:t>In this unit, you'll learn how you can track changes to entities in a collection over time without writing code to detect which items have changed. This capability is provided as part of the *delta query* feature in Microsoft Graph.</a:t>
            </a:r>
          </a:p>
          <a:p>
            <a:endParaRPr lang="en-US" sz="900" b="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3/12/2021 9:52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3931505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Many custom applications have a need to track and replicate changes between two systems. For example, updates to user information in the master Azure AD directory for an organization, such as office addresses, manager, and contact phone numbers need to be recorded in time reporting systems or other back-office platforms. One way developers can monitor a source system for changes is by polling the system to detect changes.</a:t>
            </a:r>
          </a:p>
          <a:p>
            <a:endParaRPr lang="en-US" dirty="0"/>
          </a:p>
          <a:p>
            <a:r>
              <a:rPr lang="en-US" dirty="0"/>
              <a:t>As you learned in a previous unit, an alternative to the polling pattern, developers can leverage change notifications in Microsoft Graph to be notified when entities change. While this addresses one part of the problem, what happens in the case where a the webhook </a:t>
            </a:r>
            <a:r>
              <a:rPr lang="en-US" dirty="0" err="1"/>
              <a:t>notificationUrl</a:t>
            </a:r>
            <a:r>
              <a:rPr lang="en-US" dirty="0"/>
              <a:t> is unreachable for some reason? In this case, your application may miss changes to entities. In addition, what happens if in cases where the application can not cope with the high number of changes especially in multi tenant scenarios due to lack of resources.</a:t>
            </a:r>
          </a:p>
          <a:p>
            <a:endParaRPr lang="en-US" dirty="0"/>
          </a:p>
          <a:p>
            <a:r>
              <a:rPr lang="en-US" dirty="0"/>
              <a:t>There's another option that developers can leverage for such scenarios in Microsoft Graph. Setting up an Azure event hub and creating a subscription that sends notifications to the event hub solves the problem. You can create an event hub listener related with your subscription. </a:t>
            </a:r>
          </a:p>
          <a:p>
            <a:endParaRPr lang="en-US" dirty="0"/>
          </a:p>
          <a:p>
            <a:endParaRPr lang="en-US" dirty="0"/>
          </a:p>
          <a:p>
            <a:r>
              <a:rPr lang="en-US" dirty="0"/>
              <a:t>Microsoft Graph will send all changes to your resource to the Azure Event hub. Your azure event hub listener can then get the change notifications.</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3/14/2021 10:07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41464578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Many custom applications have a need to track and replicate changes between two systems. For example, updates to user information in the master Azure AD directory for an organization, such as office addresses, manager, and contact phone numbers need to be recorded in time reporting systems or other back-office platforms. One way developers can monitor a source system for changes is by polling the system to detect changes.</a:t>
            </a:r>
          </a:p>
          <a:p>
            <a:endParaRPr lang="en-US" dirty="0"/>
          </a:p>
          <a:p>
            <a:r>
              <a:rPr lang="en-US" dirty="0"/>
              <a:t>As you learned in a previous unit, an alternative to the polling pattern, developers can leverage change notifications in Microsoft Graph to be notified when entities change. While this addresses one part of the problem, what happens in the case where a the webhook </a:t>
            </a:r>
            <a:r>
              <a:rPr lang="en-US" dirty="0" err="1"/>
              <a:t>notificationUrl</a:t>
            </a:r>
            <a:r>
              <a:rPr lang="en-US" dirty="0"/>
              <a:t> is unreachable for some reason? In this case, your application may miss changes to entities. In addition, what happens if in cases where the application can not cope with the high number of changes especially in multi tenant scenarios due to lack of resources.</a:t>
            </a:r>
          </a:p>
          <a:p>
            <a:endParaRPr lang="en-US" dirty="0"/>
          </a:p>
          <a:p>
            <a:r>
              <a:rPr lang="en-US" dirty="0"/>
              <a:t>There's another option that developers can leverage for such scenarios in Microsoft Graph. Setting up an Azure event hub and creating a subscription that sends notifications to the event hub solves the problem. You can create an event hub listener related with your subscription. </a:t>
            </a:r>
          </a:p>
          <a:p>
            <a:endParaRPr lang="en-US" dirty="0"/>
          </a:p>
          <a:p>
            <a:endParaRPr lang="en-US" dirty="0"/>
          </a:p>
          <a:p>
            <a:r>
              <a:rPr lang="en-US" dirty="0"/>
              <a:t>Microsoft Graph will send all changes to your resource to the Azure Event hub. Your azure event hub listener can then get the change notifications.</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3/14/2021 1:31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41464578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look at a couple of different example notifications scenarios.</a:t>
            </a:r>
          </a:p>
          <a:p>
            <a:endParaRPr lang="en-US" dirty="0"/>
          </a:p>
          <a:p>
            <a:r>
              <a:rPr lang="en-US" sz="900" b="0" kern="1200" dirty="0">
                <a:solidFill>
                  <a:schemeClr val="tx1"/>
                </a:solidFill>
                <a:effectLst/>
                <a:latin typeface="Segoe UI Light" pitchFamily="34" charset="0"/>
                <a:ea typeface="+mn-ea"/>
                <a:cs typeface="+mn-cs"/>
              </a:rPr>
              <a:t>When an email is received, you want to translate it from its native language to another language and make it easier for the consumer to read that email.</a:t>
            </a:r>
          </a:p>
          <a:p>
            <a:br>
              <a:rPr lang="en-US" sz="900" b="0" kern="1200" dirty="0">
                <a:solidFill>
                  <a:schemeClr val="tx1"/>
                </a:solidFill>
                <a:effectLst/>
                <a:latin typeface="Segoe UI Light" pitchFamily="34" charset="0"/>
                <a:ea typeface="+mn-ea"/>
                <a:cs typeface="+mn-cs"/>
              </a:rPr>
            </a:br>
            <a:r>
              <a:rPr lang="en-US" sz="900" b="0" kern="1200" dirty="0">
                <a:solidFill>
                  <a:schemeClr val="tx1"/>
                </a:solidFill>
                <a:effectLst/>
                <a:latin typeface="Segoe UI Light" pitchFamily="34" charset="0"/>
                <a:ea typeface="+mn-ea"/>
                <a:cs typeface="+mn-cs"/>
              </a:rPr>
              <a:t>When a new user is added to your organization, you want to automatically create an account for that user in your corporate third-party time tracking system and send them an email alerting them that their new account has been set up.  </a:t>
            </a:r>
          </a:p>
          <a:p>
            <a:br>
              <a:rPr lang="en-US" sz="900" b="0" kern="1200" dirty="0">
                <a:solidFill>
                  <a:schemeClr val="tx1"/>
                </a:solidFill>
                <a:effectLst/>
                <a:latin typeface="Segoe UI Light" pitchFamily="34" charset="0"/>
                <a:ea typeface="+mn-ea"/>
                <a:cs typeface="+mn-cs"/>
              </a:rPr>
            </a:br>
            <a:r>
              <a:rPr lang="en-US" sz="900" b="0" kern="1200" dirty="0">
                <a:solidFill>
                  <a:schemeClr val="tx1"/>
                </a:solidFill>
                <a:effectLst/>
                <a:latin typeface="Segoe UI Light" pitchFamily="34" charset="0"/>
                <a:ea typeface="+mn-ea"/>
                <a:cs typeface="+mn-cs"/>
              </a:rPr>
              <a:t>How would you implement these scenarios with change notifications?</a:t>
            </a:r>
          </a:p>
          <a:p>
            <a:endParaRPr lang="en-US" dirty="0"/>
          </a:p>
          <a:p>
            <a:r>
              <a:rPr lang="en-US" sz="900" b="0" kern="1200" dirty="0">
                <a:solidFill>
                  <a:schemeClr val="tx1"/>
                </a:solidFill>
                <a:effectLst/>
                <a:latin typeface="Segoe UI Light" pitchFamily="34" charset="0"/>
                <a:ea typeface="+mn-ea"/>
                <a:cs typeface="+mn-cs"/>
              </a:rPr>
              <a:t>You first need to create an app that will host a web API to listen for notifications. This will be the component that will not only trigger the request to create the subscription, but it will also manage subscription renewals and receive and respond to notifications received from Microsoft Graph.</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3/12/2021 9:52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27280226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3/12/2021 9:52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36550235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3/12/2021 9:52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32988647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3/12/2021 9:52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12379013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sz="900">
              <a:latin typeface="Segoe UI Light" pitchFamily="34" charset="0"/>
            </a:endParaRPr>
          </a:p>
        </p:txBody>
      </p:sp>
      <p:sp>
        <p:nvSpPr>
          <p:cNvPr id="4" name="Slide Number Placeholder 3"/>
          <p:cNvSpPr>
            <a:spLocks noGrp="1"/>
          </p:cNvSpPr>
          <p:nvPr>
            <p:ph type="sldNum" sz="quarter" idx="10"/>
          </p:nvPr>
        </p:nvSpPr>
        <p:spPr/>
        <p:txBody>
          <a:bodyPr/>
          <a:lstStyle/>
          <a:p>
            <a:pPr defTabSz="931740">
              <a:defRPr/>
            </a:pPr>
            <a:fld id="{65222AD0-0B7F-488E-9964-D0921E2F5B17}" type="slidenum">
              <a:rPr lang="en-US">
                <a:solidFill>
                  <a:prstClr val="black"/>
                </a:solidFill>
                <a:latin typeface="Segoe UI" pitchFamily="34" charset="0"/>
              </a:rPr>
              <a:pPr defTabSz="931740">
                <a:defRPr/>
              </a:pPr>
              <a:t>2</a:t>
            </a:fld>
            <a:endParaRPr lang="en-US">
              <a:solidFill>
                <a:prstClr val="black"/>
              </a:solidFill>
              <a:latin typeface="Segoe UI" pitchFamily="34" charset="0"/>
            </a:endParaRPr>
          </a:p>
        </p:txBody>
      </p:sp>
    </p:spTree>
    <p:extLst>
      <p:ext uri="{BB962C8B-B14F-4D97-AF65-F5344CB8AC3E}">
        <p14:creationId xmlns:p14="http://schemas.microsoft.com/office/powerpoint/2010/main" val="21030832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200M users </a:t>
            </a:r>
          </a:p>
          <a:p>
            <a:endParaRPr lang="en-US"/>
          </a:p>
          <a:p>
            <a:r>
              <a:rPr lang="en-US"/>
              <a:t>3 examples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3/15/2021 12:52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4734535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Across Office 365, Windows 10 and the enterprise mobility and security suite, Microsoft Graph is the fabric of data that describes the patterns of productivity, identity and security. </a:t>
            </a:r>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D62CF3F-6FAB-450E-BB20-B0E7DB0D430C}"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711443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kern="1200" dirty="0">
                <a:solidFill>
                  <a:schemeClr val="tx1"/>
                </a:solidFill>
                <a:effectLst/>
                <a:latin typeface="Segoe UI Light" pitchFamily="34" charset="0"/>
                <a:ea typeface="+mn-ea"/>
                <a:cs typeface="+mn-cs"/>
              </a:rPr>
              <a:t>The Microsoft 365 developer vision focuses on the user's experience and their data and as a developer you can bring your application into the user experience with over 1.2 billion users of office worldwide. This is a huge opportunity to provide a window into your application and to enable users to connect into their data and add intelligence to your application.</a:t>
            </a:r>
          </a:p>
          <a:p>
            <a:endParaRPr lang="en-US" dirty="0"/>
          </a:p>
          <a:p>
            <a:r>
              <a:rPr lang="en-US" dirty="0"/>
              <a:t>There are currently over 850 million events created each month and a total of over 400 petabytes of data stored in the service that can add value for your users.</a:t>
            </a:r>
          </a:p>
          <a:p>
            <a:endParaRPr lang="en-US" dirty="0"/>
          </a:p>
          <a:p>
            <a:r>
              <a:rPr lang="en-US" dirty="0"/>
              <a:t>The Microsoft Graph is the gateway to your data in the Microsoft cloud.</a:t>
            </a:r>
          </a:p>
          <a:p>
            <a:endParaRPr lang="en-US" dirty="0"/>
          </a:p>
          <a:p>
            <a:r>
              <a:rPr lang="en-US" dirty="0"/>
              <a:t>The Microsoft cloud includes multiple services and data types that we can take advantage of from Office 365, and it's all considered part of the Microsoft 365 platform.</a:t>
            </a:r>
          </a:p>
          <a:p>
            <a:endParaRPr lang="en-US" dirty="0"/>
          </a:p>
          <a:p>
            <a:r>
              <a:rPr lang="en-US" dirty="0"/>
              <a:t>Developers can integrate the signed-in user's email, calendar, contacts, and tasks into custom apps. We can work with content in SharePoint sites, files in OneDrive, channels and content within Microsoft Teams, and users in Azure Active Directory (Azure AD).</a:t>
            </a:r>
          </a:p>
          <a:p>
            <a:endParaRPr lang="en-US" dirty="0"/>
          </a:p>
          <a:p>
            <a:r>
              <a:rPr lang="en-US" dirty="0"/>
              <a:t>There are many different services that developers can take advantage of in their custom apps. Many of these services have their own APIs developers can interact with.</a:t>
            </a:r>
          </a:p>
          <a:p>
            <a:endParaRPr lang="en-US" dirty="0"/>
          </a:p>
          <a:p>
            <a:r>
              <a:rPr lang="en-US" dirty="0"/>
              <a:t>One of the benefits of Microsoft Graph is that it serves as a proxy endpoint to all of these other services. Microsoft Graph encompass things such as Office 365, Windows 10 enterprise mobility and security (EMS), and it brings all of these different services under one unified endpoint: **</a:t>
            </a:r>
            <a:r>
              <a:rPr lang="en-US" dirty="0" err="1"/>
              <a:t>graph.microsoft.com</a:t>
            </a:r>
            <a:r>
              <a:rPr lang="en-US" dirty="0"/>
              <a:t>**.</a:t>
            </a:r>
          </a:p>
          <a:p>
            <a:endParaRPr lang="en-US" dirty="0"/>
          </a:p>
          <a:p>
            <a:r>
              <a:rPr lang="en-US" dirty="0"/>
              <a:t>The advantage to using Microsoft Graph is that it allows developers to just have a single endpoint, a resource, which means you're only going to need a single access token authenticate the different services. Each service still has its own individual permissions so that everything is still secured in an individual way. A single endpoint makes it easier for developers to build applications.</a:t>
            </a:r>
          </a:p>
          <a:p>
            <a:endParaRPr lang="en-US" dirty="0"/>
          </a:p>
          <a:p>
            <a:r>
              <a:rPr lang="en-US" dirty="0"/>
              <a:t>Microsoft Graph also enables easy navigation of entities and the relationships between entities. While there are many different Microsoft 365 services such as OneDrive for files, or Outlook for contacts and calendars, these different entities are related to each other. These relationships are in Microsoft Graph, which makes it easy to navigate from one entity to another, even if it crosses different underlying endpoints.</a:t>
            </a:r>
          </a:p>
          <a:p>
            <a:endParaRPr lang="en-US" dirty="0"/>
          </a:p>
        </p:txBody>
      </p:sp>
      <p:sp>
        <p:nvSpPr>
          <p:cNvPr id="4" name="Footer Placeholder 3"/>
          <p:cNvSpPr>
            <a:spLocks noGrp="1"/>
          </p:cNvSpPr>
          <p:nvPr>
            <p:ph type="ftr" sz="quarter" idx="10"/>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E74353ED-ACB2-44BF-A903-985B0AF962B7}" type="datetime1">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3/12/2021</a:t>
            </a:fld>
            <a:endParaRPr kumimoji="0" lang="en-US" sz="1800" b="0" i="0" u="none" strike="noStrike" kern="0" cap="none" spc="0" normalizeH="0" baseline="0" noProof="0" dirty="0">
              <a:ln>
                <a:noFill/>
              </a:ln>
              <a:solidFill>
                <a:sysClr val="windowText" lastClr="000000"/>
              </a:solidFill>
              <a:effectLst/>
              <a:uLnTx/>
              <a:uFillTx/>
            </a:endParaRPr>
          </a:p>
        </p:txBody>
      </p:sp>
      <p:sp>
        <p:nvSpPr>
          <p:cNvPr id="6" name="Slide Number Placeholder 5"/>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4129258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Many custom applications have a need to track and replicate changes between two systems. For example, updates to user information in the master Azure AD directory for an organization, such as office addresses, manager, and contact phone numbers need to be recorded in time reporting systems or other back-office platforms. One way developers can monitor a source system for changes is by polling the system to detect changes.</a:t>
            </a:r>
          </a:p>
          <a:p>
            <a:endParaRPr lang="en-US" dirty="0"/>
          </a:p>
          <a:p>
            <a:r>
              <a:rPr lang="en-US" dirty="0"/>
              <a:t>As you learned in a previous unit, an alternative to the polling pattern, developers can leverage change notifications in Microsoft Graph to be notified when entities change. While this addresses one part of the problem, what happens in the case where a the webhook </a:t>
            </a:r>
            <a:r>
              <a:rPr lang="en-US" dirty="0" err="1"/>
              <a:t>notificationUrl</a:t>
            </a:r>
            <a:r>
              <a:rPr lang="en-US" dirty="0"/>
              <a:t> is unreachable for some reason? In this case, your application may miss changes to entities. In addition, what happens if in cases where the application can not cope with the high number of changes especially in multi tenant scenarios due to lack of resources.</a:t>
            </a:r>
          </a:p>
          <a:p>
            <a:endParaRPr lang="en-US" dirty="0"/>
          </a:p>
          <a:p>
            <a:r>
              <a:rPr lang="en-US" dirty="0"/>
              <a:t>There's another option that developers can leverage for such scenarios in Microsoft Graph. Setting up an Azure event hub and creating a subscription that sends notifications to the event hub solves the problem. You can create an event hub listener related with your subscription. </a:t>
            </a:r>
          </a:p>
          <a:p>
            <a:endParaRPr lang="en-US" dirty="0"/>
          </a:p>
          <a:p>
            <a:endParaRPr lang="en-US" dirty="0"/>
          </a:p>
          <a:p>
            <a:r>
              <a:rPr lang="en-US" dirty="0"/>
              <a:t>Microsoft Graph will send all changes to your resource to the Azure Event hub. Your azure event hub listener can then get the change notifications.</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3/15/2021 12:52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41464578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https://docs.microsoft.com/en-us/graph/api/subscription-post-subscriptions</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3/14/2021 1:23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41464578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Many custom applications have a need to track and replicate changes between two systems. For example, updates to user information in the master Azure AD directory for an organization, such as office addresses, manager, and contact phone numbers need to be recorded in time reporting systems or other back-office platforms. One way developers can monitor a source system for changes is by polling the system to detect changes.</a:t>
            </a:r>
          </a:p>
          <a:p>
            <a:endParaRPr lang="en-US" dirty="0"/>
          </a:p>
          <a:p>
            <a:r>
              <a:rPr lang="en-US" dirty="0"/>
              <a:t>As you learned in a previous unit, an alternative to the polling pattern, developers can leverage change notifications in Microsoft Graph to be notified when entities change. While this addresses one part of the problem, what happens in the case where a the webhook </a:t>
            </a:r>
            <a:r>
              <a:rPr lang="en-US" dirty="0" err="1"/>
              <a:t>notificationUrl</a:t>
            </a:r>
            <a:r>
              <a:rPr lang="en-US" dirty="0"/>
              <a:t> is unreachable for some reason? In this case, your application may miss changes to entities. In addition, what happens if in cases where the application can not cope with the high number of changes especially in multi tenant scenarios due to lack of resources.</a:t>
            </a:r>
          </a:p>
          <a:p>
            <a:endParaRPr lang="en-US" dirty="0"/>
          </a:p>
          <a:p>
            <a:r>
              <a:rPr lang="en-US" dirty="0"/>
              <a:t>There's another option that developers can leverage for such scenarios in Microsoft Graph. Setting up an Azure event hub and creating a subscription that sends notifications to the event hub solves the problem. You can create an event hub listener related with your subscription. </a:t>
            </a:r>
          </a:p>
          <a:p>
            <a:endParaRPr lang="en-US" dirty="0"/>
          </a:p>
          <a:p>
            <a:endParaRPr lang="en-US" dirty="0"/>
          </a:p>
          <a:p>
            <a:r>
              <a:rPr lang="en-US" dirty="0"/>
              <a:t>Microsoft Graph will send all changes to your resource to the Azure Event hub. Your azure event hub listener can then get the change notifications.</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3/12/2021 9:52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41464578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Many custom applications have a need to track and replicate changes between two systems. For example, updates to user information in the master Azure AD directory for an organization, such as office addresses, manager, and contact phone numbers need to be recorded in time reporting systems or other back-office platforms. One way developers can monitor a source system for changes is by polling the system to detect changes.</a:t>
            </a:r>
          </a:p>
          <a:p>
            <a:endParaRPr lang="en-US" dirty="0"/>
          </a:p>
          <a:p>
            <a:r>
              <a:rPr lang="en-US" dirty="0"/>
              <a:t>As you learned in a previous unit, an alternative to the polling pattern, developers can leverage change notifications in Microsoft Graph to be notified when entities change. While this addresses one part of the problem, what happens in the case where a the webhook </a:t>
            </a:r>
            <a:r>
              <a:rPr lang="en-US" dirty="0" err="1"/>
              <a:t>notificationUrl</a:t>
            </a:r>
            <a:r>
              <a:rPr lang="en-US" dirty="0"/>
              <a:t> is unreachable for some reason? In this case, your application may miss changes to entities. In addition, what happens if in cases where the application can not cope with the high number of changes especially in multi tenant scenarios due to lack of resources.</a:t>
            </a:r>
          </a:p>
          <a:p>
            <a:endParaRPr lang="en-US" dirty="0"/>
          </a:p>
          <a:p>
            <a:r>
              <a:rPr lang="en-US" dirty="0"/>
              <a:t>There's another option that developers can leverage for such scenarios in Microsoft Graph. Setting up an Azure event hub and creating a subscription that sends notifications to the event hub solves the problem. You can create an event hub listener related with your subscription. </a:t>
            </a:r>
          </a:p>
          <a:p>
            <a:endParaRPr lang="en-US" dirty="0"/>
          </a:p>
          <a:p>
            <a:endParaRPr lang="en-US" dirty="0"/>
          </a:p>
          <a:p>
            <a:r>
              <a:rPr lang="en-US" dirty="0"/>
              <a:t>Microsoft Graph will send all changes to your resource to the Azure Event hub. Your azure event hub listener can then get the change notifications.</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3/14/2021 11:16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414645783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Master" Target="../slideMasters/slideMaster1.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Master" Target="../slideMasters/slideMaster1.xml"/><Relationship Id="rId4" Type="http://schemas.openxmlformats.org/officeDocument/2006/relationships/image" Target="../media/image14.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5465282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3699272733"/>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dirty="0"/>
              <a:t>Title</a:t>
            </a:r>
          </a:p>
        </p:txBody>
      </p:sp>
    </p:spTree>
    <p:extLst>
      <p:ext uri="{BB962C8B-B14F-4D97-AF65-F5344CB8AC3E}">
        <p14:creationId xmlns:p14="http://schemas.microsoft.com/office/powerpoint/2010/main" val="3832563861"/>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68934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424437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37150375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2" y="-1"/>
            <a:ext cx="12436475" cy="6994526"/>
          </a:xfrm>
          <a:prstGeom prst="rect">
            <a:avLst/>
          </a:prstGeom>
        </p:spPr>
      </p:pic>
      <p:sp>
        <p:nvSpPr>
          <p:cNvPr id="4" name="Rectangle 3">
            <a:extLst>
              <a:ext uri="{FF2B5EF4-FFF2-40B4-BE49-F238E27FC236}">
                <a16:creationId xmlns:a16="http://schemas.microsoft.com/office/drawing/2014/main" id="{3C67E965-287F-42B7-813C-42EF173BF65D}"/>
              </a:ext>
            </a:extLst>
          </p:cNvPr>
          <p:cNvSpPr/>
          <p:nvPr userDrawn="1"/>
        </p:nvSpPr>
        <p:spPr bwMode="auto">
          <a:xfrm>
            <a:off x="0" y="-1"/>
            <a:ext cx="7940040" cy="6994525"/>
          </a:xfrm>
          <a:prstGeom prst="rect">
            <a:avLst/>
          </a:prstGeom>
          <a:gradFill>
            <a:gsLst>
              <a:gs pos="17000">
                <a:schemeClr val="tx2">
                  <a:alpha val="85000"/>
                </a:schemeClr>
              </a:gs>
              <a:gs pos="100000">
                <a:schemeClr val="tx2">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899478"/>
            <a:ext cx="7604125" cy="2701925"/>
          </a:xfrm>
          <a:noFill/>
        </p:spPr>
        <p:txBody>
          <a:bodyPr wrap="square" lIns="0" tIns="0" rIns="0" bIns="0" anchor="t" anchorCtr="0">
            <a:noAutofit/>
          </a:bodyPr>
          <a:lstStyle>
            <a:lvl1pPr>
              <a:lnSpc>
                <a:spcPts val="5600"/>
              </a:lnSpc>
              <a:defRPr sz="5400" spc="-150" baseline="0">
                <a:solidFill>
                  <a:schemeClr val="bg2"/>
                </a:solidFill>
              </a:defRPr>
            </a:lvl1pPr>
          </a:lstStyle>
          <a:p>
            <a:r>
              <a:rPr lang="en-US" dirty="0"/>
              <a:t>Section title</a:t>
            </a: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1</a:t>
            </a:r>
          </a:p>
        </p:txBody>
      </p:sp>
      <p:sp>
        <p:nvSpPr>
          <p:cNvPr id="4" name="Picture Placeholder 3"/>
          <p:cNvSpPr>
            <a:spLocks noGrp="1"/>
          </p:cNvSpPr>
          <p:nvPr>
            <p:ph type="pic" sz="quarter" idx="10"/>
          </p:nvPr>
        </p:nvSpPr>
        <p:spPr>
          <a:xfrm>
            <a:off x="6354763" y="0"/>
            <a:ext cx="6081712" cy="6994525"/>
          </a:xfrm>
          <a:blipFill dpi="0" rotWithShape="1">
            <a:blip r:embed="rId2"/>
            <a:srcRect/>
            <a:tile tx="-1530350" ty="0" sx="66000" sy="66000" flip="none" algn="tl"/>
          </a:blipFill>
        </p:spPr>
        <p:txBody>
          <a:bodyPr anchor="ctr">
            <a:noAutofit/>
          </a:bodyPr>
          <a:lstStyle>
            <a:lvl1pPr marL="0" indent="0" algn="ctr">
              <a:buNone/>
              <a:defRPr>
                <a:solidFill>
                  <a:schemeClr val="bg2"/>
                </a:solidFill>
              </a:defRPr>
            </a:lvl1pPr>
          </a:lstStyle>
          <a:p>
            <a:r>
              <a:rPr lang="en-US"/>
              <a:t>Click icon to add picture</a:t>
            </a:r>
            <a:endParaRPr lang="en-US" dirty="0"/>
          </a:p>
        </p:txBody>
      </p:sp>
    </p:spTree>
    <p:extLst>
      <p:ext uri="{BB962C8B-B14F-4D97-AF65-F5344CB8AC3E}">
        <p14:creationId xmlns:p14="http://schemas.microsoft.com/office/powerpoint/2010/main" val="224490109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65138" y="2168525"/>
            <a:ext cx="2734056" cy="4371975"/>
          </a:xfrm>
          <a:blipFill dpi="0" rotWithShape="1">
            <a:blip r:embed="rId2"/>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5" name="Picture Placeholder 3"/>
          <p:cNvSpPr>
            <a:spLocks noGrp="1"/>
          </p:cNvSpPr>
          <p:nvPr>
            <p:ph type="pic" sz="quarter" idx="11" hasCustomPrompt="1"/>
          </p:nvPr>
        </p:nvSpPr>
        <p:spPr>
          <a:xfrm>
            <a:off x="3397922" y="2168524"/>
            <a:ext cx="2734056" cy="4371975"/>
          </a:xfrm>
          <a:blipFill dpi="0" rotWithShape="1">
            <a:blip r:embed="rId3"/>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6" name="Picture Placeholder 3"/>
          <p:cNvSpPr>
            <a:spLocks noGrp="1"/>
          </p:cNvSpPr>
          <p:nvPr>
            <p:ph type="pic" sz="quarter" idx="12" hasCustomPrompt="1"/>
          </p:nvPr>
        </p:nvSpPr>
        <p:spPr>
          <a:xfrm>
            <a:off x="9263490" y="2168524"/>
            <a:ext cx="2734056" cy="4371975"/>
          </a:xfrm>
          <a:blipFill dpi="0" rotWithShape="1">
            <a:blip r:embed="rId4"/>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7" name="Picture Placeholder 3"/>
          <p:cNvSpPr>
            <a:spLocks noGrp="1"/>
          </p:cNvSpPr>
          <p:nvPr>
            <p:ph type="pic" sz="quarter" idx="13" hasCustomPrompt="1"/>
          </p:nvPr>
        </p:nvSpPr>
        <p:spPr>
          <a:xfrm>
            <a:off x="6330706" y="2168524"/>
            <a:ext cx="2734056" cy="4371975"/>
          </a:xfrm>
          <a:blipFill dpi="0" rotWithShape="1">
            <a:blip r:embed="rId5"/>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2</a:t>
            </a:r>
          </a:p>
        </p:txBody>
      </p:sp>
      <p:sp>
        <p:nvSpPr>
          <p:cNvPr id="17" name="Text Placeholder 16"/>
          <p:cNvSpPr>
            <a:spLocks noGrp="1"/>
          </p:cNvSpPr>
          <p:nvPr>
            <p:ph type="body" sz="quarter" idx="14" hasCustomPrompt="1"/>
          </p:nvPr>
        </p:nvSpPr>
        <p:spPr>
          <a:xfrm>
            <a:off x="465138"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8" name="Text Placeholder 16"/>
          <p:cNvSpPr>
            <a:spLocks noGrp="1"/>
          </p:cNvSpPr>
          <p:nvPr>
            <p:ph type="body" sz="quarter" idx="15" hasCustomPrompt="1"/>
          </p:nvPr>
        </p:nvSpPr>
        <p:spPr>
          <a:xfrm>
            <a:off x="3397922"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9" name="Text Placeholder 16"/>
          <p:cNvSpPr>
            <a:spLocks noGrp="1"/>
          </p:cNvSpPr>
          <p:nvPr>
            <p:ph type="body" sz="quarter" idx="16" hasCustomPrompt="1"/>
          </p:nvPr>
        </p:nvSpPr>
        <p:spPr>
          <a:xfrm>
            <a:off x="6330706"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20" name="Text Placeholder 16"/>
          <p:cNvSpPr>
            <a:spLocks noGrp="1"/>
          </p:cNvSpPr>
          <p:nvPr>
            <p:ph type="body" sz="quarter" idx="17" hasCustomPrompt="1"/>
          </p:nvPr>
        </p:nvSpPr>
        <p:spPr>
          <a:xfrm>
            <a:off x="9263490"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Tree>
    <p:extLst>
      <p:ext uri="{BB962C8B-B14F-4D97-AF65-F5344CB8AC3E}">
        <p14:creationId xmlns:p14="http://schemas.microsoft.com/office/powerpoint/2010/main" val="403992619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168525"/>
            <a:ext cx="3690937" cy="2654300"/>
          </a:xfrm>
          <a:blipFill>
            <a:blip r:embed="rId2"/>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89437" y="2168525"/>
            <a:ext cx="3679825" cy="2654300"/>
          </a:xfrm>
          <a:blipFill>
            <a:blip r:embed="rId3"/>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302625" y="2168525"/>
            <a:ext cx="3695700" cy="2654300"/>
          </a:xfrm>
          <a:blipFill>
            <a:blip r:embed="rId4"/>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Photo layout 3</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152275358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2768780090"/>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grpSp>
        <p:nvGrpSpPr>
          <p:cNvPr id="7" name="Group 6"/>
          <p:cNvGrpSpPr/>
          <p:nvPr userDrawn="1"/>
        </p:nvGrpSpPr>
        <p:grpSpPr>
          <a:xfrm>
            <a:off x="465139" y="449264"/>
            <a:ext cx="933131" cy="200341"/>
            <a:chOff x="465139" y="449264"/>
            <a:chExt cx="933131" cy="200341"/>
          </a:xfrm>
        </p:grpSpPr>
        <p:pic>
          <p:nvPicPr>
            <p:cNvPr id="97" name="Picture 96"/>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4"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Tree>
    <p:extLst>
      <p:ext uri="{BB962C8B-B14F-4D97-AF65-F5344CB8AC3E}">
        <p14:creationId xmlns:p14="http://schemas.microsoft.com/office/powerpoint/2010/main" val="70824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Tree>
    <p:extLst>
      <p:ext uri="{BB962C8B-B14F-4D97-AF65-F5344CB8AC3E}">
        <p14:creationId xmlns:p14="http://schemas.microsoft.com/office/powerpoint/2010/main" val="2994402774"/>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Tree>
    <p:extLst>
      <p:ext uri="{BB962C8B-B14F-4D97-AF65-F5344CB8AC3E}">
        <p14:creationId xmlns:p14="http://schemas.microsoft.com/office/powerpoint/2010/main" val="3589100596"/>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endParaRPr lang="en-US" dirty="0"/>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endParaRPr lang="en-US" dirty="0"/>
          </a:p>
        </p:txBody>
      </p:sp>
    </p:spTree>
    <p:extLst>
      <p:ext uri="{BB962C8B-B14F-4D97-AF65-F5344CB8AC3E}">
        <p14:creationId xmlns:p14="http://schemas.microsoft.com/office/powerpoint/2010/main" val="3811322961"/>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a:t>Click icon to add table</a:t>
            </a:r>
          </a:p>
        </p:txBody>
      </p:sp>
    </p:spTree>
    <p:extLst>
      <p:ext uri="{BB962C8B-B14F-4D97-AF65-F5344CB8AC3E}">
        <p14:creationId xmlns:p14="http://schemas.microsoft.com/office/powerpoint/2010/main" val="1399307191"/>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32908552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dirty="0"/>
              <a:t>Thank you.</a:t>
            </a:r>
          </a:p>
        </p:txBody>
      </p:sp>
    </p:spTree>
    <p:extLst>
      <p:ext uri="{BB962C8B-B14F-4D97-AF65-F5344CB8AC3E}">
        <p14:creationId xmlns:p14="http://schemas.microsoft.com/office/powerpoint/2010/main" val="10720828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86897" y="296897"/>
            <a:ext cx="11375536" cy="762786"/>
          </a:xfrm>
        </p:spPr>
        <p:txBody>
          <a:bodyPr lIns="146304" tIns="91440" rIns="146304" bIns="91440"/>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4"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190"/>
            <a:fld id="{727B4C2D-45E2-4621-8491-2995EB46A674}" type="slidenum">
              <a:rPr lang="en-US" smtClean="0">
                <a:gradFill>
                  <a:gsLst>
                    <a:gs pos="100000">
                      <a:srgbClr val="797A7D"/>
                    </a:gs>
                    <a:gs pos="0">
                      <a:srgbClr val="797A7D"/>
                    </a:gs>
                  </a:gsLst>
                  <a:lin ang="5400000" scaled="0"/>
                </a:gradFill>
              </a:rPr>
              <a:pPr defTabSz="932190"/>
              <a:t>‹#›</a:t>
            </a:fld>
            <a:endParaRPr lang="en-US" dirty="0">
              <a:gradFill>
                <a:gsLst>
                  <a:gs pos="100000">
                    <a:srgbClr val="797A7D"/>
                  </a:gs>
                  <a:gs pos="0">
                    <a:srgbClr val="797A7D"/>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322558777"/>
      </p:ext>
    </p:extLst>
  </p:cSld>
  <p:clrMapOvr>
    <a:masterClrMapping/>
  </p:clrMapOvr>
  <p:transition>
    <p:fade/>
  </p:transition>
  <p:extLst>
    <p:ext uri="{DCECCB84-F9BA-43D5-87BE-67443E8EF086}">
      <p15:sldGuideLst xmlns:p15="http://schemas.microsoft.com/office/powerpoint/2012/main">
        <p15:guide id="1" pos="288">
          <p15:clr>
            <a:srgbClr val="5ACBF0"/>
          </p15:clr>
        </p15:guide>
        <p15:guide id="2" orient="horz" pos="302">
          <p15:clr>
            <a:srgbClr val="5ACBF0"/>
          </p15:clr>
        </p15:guide>
        <p15:guide id="3" pos="7546">
          <p15:clr>
            <a:srgbClr val="5ACBF0"/>
          </p15:clr>
        </p15:guide>
        <p15:guide id="4" orient="horz" pos="4104">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bg2"/>
                    </a:gs>
                    <a:gs pos="0">
                      <a:schemeClr val="bg2"/>
                    </a:gs>
                  </a:gsLst>
                  <a:lin ang="5400000" scaled="0"/>
                </a:gradFill>
                <a:latin typeface="+mj-lt"/>
              </a:defRPr>
            </a:lvl1pPr>
            <a:lvl2pPr marL="0" indent="0">
              <a:buNone/>
              <a:defRPr sz="2040">
                <a:gradFill>
                  <a:gsLst>
                    <a:gs pos="100000">
                      <a:schemeClr val="bg2"/>
                    </a:gs>
                    <a:gs pos="0">
                      <a:schemeClr val="bg2"/>
                    </a:gs>
                  </a:gsLst>
                  <a:lin ang="5400000" scaled="0"/>
                </a:gradFill>
              </a:defRPr>
            </a:lvl2pPr>
            <a:lvl3pPr marL="236387" indent="0">
              <a:buNone/>
              <a:defRPr sz="2040">
                <a:gradFill>
                  <a:gsLst>
                    <a:gs pos="100000">
                      <a:schemeClr val="bg2"/>
                    </a:gs>
                    <a:gs pos="0">
                      <a:schemeClr val="bg2"/>
                    </a:gs>
                  </a:gsLst>
                  <a:lin ang="5400000" scaled="0"/>
                </a:gradFill>
              </a:defRPr>
            </a:lvl3pPr>
            <a:lvl4pPr marL="466298" indent="0">
              <a:buNone/>
              <a:defRPr sz="2040">
                <a:gradFill>
                  <a:gsLst>
                    <a:gs pos="100000">
                      <a:schemeClr val="bg2"/>
                    </a:gs>
                    <a:gs pos="0">
                      <a:schemeClr val="bg2"/>
                    </a:gs>
                  </a:gsLst>
                  <a:lin ang="5400000" scaled="0"/>
                </a:gradFill>
              </a:defRPr>
            </a:lvl4pPr>
            <a:lvl5pPr marL="707543" indent="0">
              <a:buNone/>
              <a:defRPr sz="2040">
                <a:gradFill>
                  <a:gsLst>
                    <a:gs pos="100000">
                      <a:schemeClr val="bg2"/>
                    </a:gs>
                    <a:gs pos="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4150782795"/>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tx2"/>
                    </a:gs>
                    <a:gs pos="0">
                      <a:schemeClr val="tx2"/>
                    </a:gs>
                  </a:gsLst>
                  <a:lin ang="5400000" scaled="0"/>
                </a:gradFill>
                <a:latin typeface="+mj-lt"/>
              </a:defRPr>
            </a:lvl1pPr>
            <a:lvl2pPr marL="0" indent="0">
              <a:buNone/>
              <a:defRPr sz="2040">
                <a:gradFill>
                  <a:gsLst>
                    <a:gs pos="100000">
                      <a:schemeClr val="bg2"/>
                    </a:gs>
                    <a:gs pos="6000">
                      <a:schemeClr val="bg2"/>
                    </a:gs>
                  </a:gsLst>
                  <a:lin ang="5400000" scaled="0"/>
                </a:gradFill>
              </a:defRPr>
            </a:lvl2pPr>
            <a:lvl3pPr marL="236387" indent="0">
              <a:buNone/>
              <a:defRPr sz="2040">
                <a:gradFill>
                  <a:gsLst>
                    <a:gs pos="100000">
                      <a:schemeClr val="bg2"/>
                    </a:gs>
                    <a:gs pos="6000">
                      <a:schemeClr val="bg2"/>
                    </a:gs>
                  </a:gsLst>
                  <a:lin ang="5400000" scaled="0"/>
                </a:gradFill>
              </a:defRPr>
            </a:lvl3pPr>
            <a:lvl4pPr marL="466298" indent="0">
              <a:buNone/>
              <a:defRPr sz="2040">
                <a:gradFill>
                  <a:gsLst>
                    <a:gs pos="100000">
                      <a:schemeClr val="bg2"/>
                    </a:gs>
                    <a:gs pos="6000">
                      <a:schemeClr val="bg2"/>
                    </a:gs>
                  </a:gsLst>
                  <a:lin ang="5400000" scaled="0"/>
                </a:gradFill>
              </a:defRPr>
            </a:lvl4pPr>
            <a:lvl5pPr marL="707543" indent="0">
              <a:buNone/>
              <a:defRPr sz="2040">
                <a:gradFill>
                  <a:gsLst>
                    <a:gs pos="100000">
                      <a:schemeClr val="bg2"/>
                    </a:gs>
                    <a:gs pos="600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168042389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1334" y="0"/>
            <a:ext cx="12435142" cy="6994525"/>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7801338" cy="6994525"/>
          </a:xfrm>
          <a:prstGeom prst="rect">
            <a:avLst/>
          </a:prstGeom>
          <a:gradFill flip="none" rotWithShape="1">
            <a:gsLst>
              <a:gs pos="41000">
                <a:schemeClr val="bg2">
                  <a:alpha val="52000"/>
                </a:scheme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3"/>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0890105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C7A025-044E-4FE3-89B8-F06B1A6FC26C}"/>
              </a:ext>
            </a:extLst>
          </p:cNvPr>
          <p:cNvSpPr>
            <a:spLocks noGrp="1"/>
          </p:cNvSpPr>
          <p:nvPr>
            <p:ph type="title"/>
          </p:nvPr>
        </p:nvSpPr>
        <p:spPr>
          <a:xfrm>
            <a:off x="848530" y="1743775"/>
            <a:ext cx="10726460" cy="2909528"/>
          </a:xfrm>
        </p:spPr>
        <p:txBody>
          <a:bodyPr anchor="b"/>
          <a:lstStyle>
            <a:lvl1pPr>
              <a:defRPr sz="6119"/>
            </a:lvl1pPr>
          </a:lstStyle>
          <a:p>
            <a:r>
              <a:rPr lang="en-US"/>
              <a:t>Click to edit Master title style</a:t>
            </a:r>
          </a:p>
        </p:txBody>
      </p:sp>
      <p:sp>
        <p:nvSpPr>
          <p:cNvPr id="3" name="Text Placeholder 2">
            <a:extLst>
              <a:ext uri="{FF2B5EF4-FFF2-40B4-BE49-F238E27FC236}">
                <a16:creationId xmlns:a16="http://schemas.microsoft.com/office/drawing/2014/main" id="{23EC0260-B667-42AD-BAC7-B1DA6A7EEE9B}"/>
              </a:ext>
            </a:extLst>
          </p:cNvPr>
          <p:cNvSpPr>
            <a:spLocks noGrp="1"/>
          </p:cNvSpPr>
          <p:nvPr>
            <p:ph type="body" idx="1"/>
          </p:nvPr>
        </p:nvSpPr>
        <p:spPr>
          <a:xfrm>
            <a:off x="848530" y="4680828"/>
            <a:ext cx="10726460" cy="523733"/>
          </a:xfrm>
        </p:spPr>
        <p:txBody>
          <a:bodyPr/>
          <a:lstStyle>
            <a:lvl1pPr marL="0" indent="0">
              <a:buNone/>
              <a:defRPr sz="2448">
                <a:solidFill>
                  <a:schemeClr val="tx1">
                    <a:tint val="75000"/>
                  </a:schemeClr>
                </a:solidFill>
              </a:defRPr>
            </a:lvl1pPr>
            <a:lvl2pPr marL="466298" indent="0">
              <a:buNone/>
              <a:defRPr sz="2040">
                <a:solidFill>
                  <a:schemeClr val="tx1">
                    <a:tint val="75000"/>
                  </a:schemeClr>
                </a:solidFill>
              </a:defRPr>
            </a:lvl2pPr>
            <a:lvl3pPr marL="932597" indent="0">
              <a:buNone/>
              <a:defRPr sz="1836">
                <a:solidFill>
                  <a:schemeClr val="tx1">
                    <a:tint val="75000"/>
                  </a:schemeClr>
                </a:solidFill>
              </a:defRPr>
            </a:lvl3pPr>
            <a:lvl4pPr marL="1398895" indent="0">
              <a:buNone/>
              <a:defRPr sz="1632">
                <a:solidFill>
                  <a:schemeClr val="tx1">
                    <a:tint val="75000"/>
                  </a:schemeClr>
                </a:solidFill>
              </a:defRPr>
            </a:lvl4pPr>
            <a:lvl5pPr marL="1865193" indent="0">
              <a:buNone/>
              <a:defRPr sz="1632">
                <a:solidFill>
                  <a:schemeClr val="tx1">
                    <a:tint val="75000"/>
                  </a:schemeClr>
                </a:solidFill>
              </a:defRPr>
            </a:lvl5pPr>
            <a:lvl6pPr marL="2331491" indent="0">
              <a:buNone/>
              <a:defRPr sz="1632">
                <a:solidFill>
                  <a:schemeClr val="tx1">
                    <a:tint val="75000"/>
                  </a:schemeClr>
                </a:solidFill>
              </a:defRPr>
            </a:lvl6pPr>
            <a:lvl7pPr marL="2797790" indent="0">
              <a:buNone/>
              <a:defRPr sz="1632">
                <a:solidFill>
                  <a:schemeClr val="tx1">
                    <a:tint val="75000"/>
                  </a:schemeClr>
                </a:solidFill>
              </a:defRPr>
            </a:lvl7pPr>
            <a:lvl8pPr marL="3264088" indent="0">
              <a:buNone/>
              <a:defRPr sz="1632">
                <a:solidFill>
                  <a:schemeClr val="tx1">
                    <a:tint val="75000"/>
                  </a:schemeClr>
                </a:solidFill>
              </a:defRPr>
            </a:lvl8pPr>
            <a:lvl9pPr marL="3730386" indent="0">
              <a:buNone/>
              <a:defRPr sz="1632">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E6C97A2-B9C3-4A88-805D-C675E9819F98}"/>
              </a:ext>
            </a:extLst>
          </p:cNvPr>
          <p:cNvSpPr>
            <a:spLocks noGrp="1"/>
          </p:cNvSpPr>
          <p:nvPr>
            <p:ph type="dt" sz="half" idx="10"/>
          </p:nvPr>
        </p:nvSpPr>
        <p:spPr/>
        <p:txBody>
          <a:bodyPr/>
          <a:lstStyle/>
          <a:p>
            <a:fld id="{CE3C1328-ADC8-435B-8F5C-D339CD9DD487}" type="datetime1">
              <a:rPr lang="en-US" smtClean="0"/>
              <a:t>3/15/2021</a:t>
            </a:fld>
            <a:endParaRPr lang="en-US"/>
          </a:p>
        </p:txBody>
      </p:sp>
      <p:sp>
        <p:nvSpPr>
          <p:cNvPr id="5" name="Footer Placeholder 4">
            <a:extLst>
              <a:ext uri="{FF2B5EF4-FFF2-40B4-BE49-F238E27FC236}">
                <a16:creationId xmlns:a16="http://schemas.microsoft.com/office/drawing/2014/main" id="{171F70AF-E7B8-41A8-829C-7558BB8A6E2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2AE132-1BE9-4484-B591-A41E3DE3AEAF}"/>
              </a:ext>
            </a:extLst>
          </p:cNvPr>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172174728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551805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1" y="691"/>
            <a:ext cx="12436475" cy="6993142"/>
          </a:xfrm>
          <a:prstGeom prst="rect">
            <a:avLst/>
          </a:prstGeom>
        </p:spPr>
      </p:pic>
      <p:pic>
        <p:nvPicPr>
          <p:cNvPr id="97" name="Picture 96"/>
          <p:cNvPicPr>
            <a:picLocks noChangeAspect="1"/>
          </p:cNvPicPr>
          <p:nvPr userDrawn="1"/>
        </p:nvPicPr>
        <p:blipFill rotWithShape="1">
          <a:blip r:embed="rId3"/>
          <a:srcRect l="26716" r="872" b="4064"/>
          <a:stretch/>
        </p:blipFill>
        <p:spPr bwMode="black">
          <a:xfrm>
            <a:off x="721996" y="459092"/>
            <a:ext cx="676274" cy="187779"/>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rotWithShape="1">
          <a:blip r:embed="rId4"/>
          <a:srcRect r="76414"/>
          <a:stretch/>
        </p:blipFill>
        <p:spPr bwMode="black">
          <a:xfrm>
            <a:off x="465139" y="449264"/>
            <a:ext cx="220661" cy="200341"/>
          </a:xfrm>
          <a:prstGeom prst="rect">
            <a:avLst/>
          </a:prstGeom>
        </p:spPr>
      </p:pic>
    </p:spTree>
    <p:extLst>
      <p:ext uri="{BB962C8B-B14F-4D97-AF65-F5344CB8AC3E}">
        <p14:creationId xmlns:p14="http://schemas.microsoft.com/office/powerpoint/2010/main" val="26083800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1660141622"/>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Tree>
    <p:extLst>
      <p:ext uri="{BB962C8B-B14F-4D97-AF65-F5344CB8AC3E}">
        <p14:creationId xmlns:p14="http://schemas.microsoft.com/office/powerpoint/2010/main" val="4086938917"/>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Tree>
    <p:extLst>
      <p:ext uri="{BB962C8B-B14F-4D97-AF65-F5344CB8AC3E}">
        <p14:creationId xmlns:p14="http://schemas.microsoft.com/office/powerpoint/2010/main" val="330174681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78519937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1.emf"/><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33"/>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24" r:id="rId1"/>
    <p:sldLayoutId id="2147484525" r:id="rId2"/>
    <p:sldLayoutId id="2147484526" r:id="rId3"/>
    <p:sldLayoutId id="2147484527" r:id="rId4"/>
    <p:sldLayoutId id="2147484240" r:id="rId5"/>
    <p:sldLayoutId id="2147484529" r:id="rId6"/>
    <p:sldLayoutId id="2147484530" r:id="rId7"/>
    <p:sldLayoutId id="2147484531" r:id="rId8"/>
    <p:sldLayoutId id="2147484532" r:id="rId9"/>
    <p:sldLayoutId id="2147484533" r:id="rId10"/>
    <p:sldLayoutId id="2147484535" r:id="rId11"/>
    <p:sldLayoutId id="2147484251" r:id="rId12"/>
    <p:sldLayoutId id="2147484548" r:id="rId13"/>
    <p:sldLayoutId id="2147484536" r:id="rId14"/>
    <p:sldLayoutId id="2147484264" r:id="rId15"/>
    <p:sldLayoutId id="2147484537" r:id="rId16"/>
    <p:sldLayoutId id="2147484538" r:id="rId17"/>
    <p:sldLayoutId id="2147484539" r:id="rId18"/>
    <p:sldLayoutId id="2147484540" r:id="rId19"/>
    <p:sldLayoutId id="2147484541" r:id="rId20"/>
    <p:sldLayoutId id="2147484542" r:id="rId21"/>
    <p:sldLayoutId id="2147484543" r:id="rId22"/>
    <p:sldLayoutId id="2147484544" r:id="rId23"/>
    <p:sldLayoutId id="2147484545" r:id="rId24"/>
    <p:sldLayoutId id="2147484546" r:id="rId25"/>
    <p:sldLayoutId id="2147484299" r:id="rId26"/>
    <p:sldLayoutId id="2147484549" r:id="rId27"/>
    <p:sldLayoutId id="2147484550" r:id="rId28"/>
    <p:sldLayoutId id="2147484551" r:id="rId29"/>
    <p:sldLayoutId id="2147484552" r:id="rId30"/>
    <p:sldLayoutId id="2147484553" r:id="rId31"/>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userDrawn="1">
          <p15:clr>
            <a:srgbClr val="C35EA4"/>
          </p15:clr>
        </p15:guide>
        <p15:guide id="4" pos="1528" userDrawn="1">
          <p15:clr>
            <a:srgbClr val="C35EA4"/>
          </p15:clr>
        </p15:guide>
        <p15:guide id="5" pos="2618" userDrawn="1">
          <p15:clr>
            <a:srgbClr val="C35EA4"/>
          </p15:clr>
        </p15:guide>
        <p15:guide id="6" pos="2765" userDrawn="1">
          <p15:clr>
            <a:srgbClr val="C35EA4"/>
          </p15:clr>
        </p15:guide>
        <p15:guide id="7" pos="3854" userDrawn="1">
          <p15:clr>
            <a:srgbClr val="C35EA4"/>
          </p15:clr>
        </p15:guide>
        <p15:guide id="8" pos="4003" userDrawn="1">
          <p15:clr>
            <a:srgbClr val="C35EA4"/>
          </p15:clr>
        </p15:guide>
        <p15:guide id="9" pos="5083" userDrawn="1">
          <p15:clr>
            <a:srgbClr val="C35EA4"/>
          </p15:clr>
        </p15:guide>
        <p15:guide id="10" pos="5230" userDrawn="1">
          <p15:clr>
            <a:srgbClr val="C35EA4"/>
          </p15:clr>
        </p15:guide>
        <p15:guide id="11" pos="6323" userDrawn="1">
          <p15:clr>
            <a:srgbClr val="C35EA4"/>
          </p15:clr>
        </p15:guide>
        <p15:guide id="12" pos="6469" userDrawn="1">
          <p15:clr>
            <a:srgbClr val="C35EA4"/>
          </p15:clr>
        </p15:guide>
        <p15:guide id="16" pos="293" userDrawn="1">
          <p15:clr>
            <a:srgbClr val="F26B43"/>
          </p15:clr>
        </p15:guide>
        <p15:guide id="17" pos="7558" userDrawn="1">
          <p15:clr>
            <a:srgbClr val="F26B43"/>
          </p15:clr>
        </p15:guide>
        <p15:guide id="18" orient="horz" pos="751" userDrawn="1">
          <p15:clr>
            <a:srgbClr val="5ACBF0"/>
          </p15:clr>
        </p15:guide>
        <p15:guide id="19" orient="horz" pos="1366" userDrawn="1">
          <p15:clr>
            <a:srgbClr val="5ACBF0"/>
          </p15:clr>
        </p15:guide>
        <p15:guide id="20" orient="horz" pos="605" userDrawn="1">
          <p15:clr>
            <a:srgbClr val="5ACBF0"/>
          </p15:clr>
        </p15:guide>
        <p15:guide id="21" orient="horz" pos="1514" userDrawn="1">
          <p15:clr>
            <a:srgbClr val="5ACBF0"/>
          </p15:clr>
        </p15:guide>
        <p15:guide id="22" orient="horz" pos="2130" userDrawn="1">
          <p15:clr>
            <a:srgbClr val="5ACBF0"/>
          </p15:clr>
        </p15:guide>
        <p15:guide id="23" orient="horz" pos="2275" userDrawn="1">
          <p15:clr>
            <a:srgbClr val="5ACBF0"/>
          </p15:clr>
        </p15:guide>
        <p15:guide id="25" orient="horz" pos="283" userDrawn="1">
          <p15:clr>
            <a:srgbClr val="F26B43"/>
          </p15:clr>
        </p15:guide>
        <p15:guide id="26" orient="horz" pos="4120" userDrawn="1">
          <p15:clr>
            <a:srgbClr val="F26B43"/>
          </p15:clr>
        </p15:guide>
        <p15:guide id="27" orient="horz" pos="2891" userDrawn="1">
          <p15:clr>
            <a:srgbClr val="5ACBF0"/>
          </p15:clr>
        </p15:guide>
        <p15:guide id="28" orient="horz" pos="3038" userDrawn="1">
          <p15:clr>
            <a:srgbClr val="5ACBF0"/>
          </p15:clr>
        </p15:guide>
        <p15:guide id="29" orient="horz" pos="3654" userDrawn="1">
          <p15:clr>
            <a:srgbClr val="5ACBF0"/>
          </p15:clr>
        </p15:guide>
        <p15:guide id="30" orient="horz" pos="3800" userDrawn="1">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2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0.xml"/></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31.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jpeg"/></Relationships>
</file>

<file path=ppt/slides/_rels/slide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hyperlink" Target="https://azure.microsoft.com/services/event-hubs" TargetMode="External"/><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hyperlink" Target="https://docs.microsoft.com/en-us/graph/change-notifications-delivery#using-azure-event-hubs-to-receive-change-notifications"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s://docs.microsoft.com/en-us/graph/change-notifications-delivery#configuring-the-azure-event-hub" TargetMode="External"/><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65136" y="2849880"/>
            <a:ext cx="7924720" cy="2015239"/>
          </a:xfrm>
        </p:spPr>
        <p:txBody>
          <a:bodyPr/>
          <a:lstStyle/>
          <a:p>
            <a:r>
              <a:rPr lang="en-US" dirty="0"/>
              <a:t>Get Change Notifications Through Azure Event Hubs</a:t>
            </a:r>
          </a:p>
        </p:txBody>
      </p:sp>
      <p:sp>
        <p:nvSpPr>
          <p:cNvPr id="5" name="Text Placeholder 4"/>
          <p:cNvSpPr>
            <a:spLocks noGrp="1"/>
          </p:cNvSpPr>
          <p:nvPr>
            <p:ph type="body" sz="quarter" idx="12"/>
          </p:nvPr>
        </p:nvSpPr>
        <p:spPr/>
        <p:txBody>
          <a:bodyPr/>
          <a:lstStyle/>
          <a:p>
            <a:endParaRPr lang="en-US" dirty="0"/>
          </a:p>
        </p:txBody>
      </p:sp>
    </p:spTree>
    <p:extLst>
      <p:ext uri="{BB962C8B-B14F-4D97-AF65-F5344CB8AC3E}">
        <p14:creationId xmlns:p14="http://schemas.microsoft.com/office/powerpoint/2010/main" val="2053324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1642" y="103142"/>
            <a:ext cx="11533187" cy="410369"/>
          </a:xfrm>
        </p:spPr>
        <p:txBody>
          <a:bodyPr/>
          <a:lstStyle/>
          <a:p>
            <a:pPr algn="ctr"/>
            <a:r>
              <a:rPr lang="en-US" dirty="0"/>
              <a:t>The new </a:t>
            </a:r>
            <a:r>
              <a:rPr lang="en-US" dirty="0" err="1"/>
              <a:t>NotificationURL</a:t>
            </a:r>
            <a:endParaRPr lang="en-US" dirty="0"/>
          </a:p>
        </p:txBody>
      </p:sp>
      <p:sp>
        <p:nvSpPr>
          <p:cNvPr id="3" name="Text Placeholder 2"/>
          <p:cNvSpPr>
            <a:spLocks noGrp="1"/>
          </p:cNvSpPr>
          <p:nvPr>
            <p:ph type="body" sz="quarter" idx="10"/>
          </p:nvPr>
        </p:nvSpPr>
        <p:spPr>
          <a:xfrm>
            <a:off x="451643" y="767983"/>
            <a:ext cx="11533187" cy="4179606"/>
          </a:xfrm>
        </p:spPr>
        <p:txBody>
          <a:bodyPr/>
          <a:lstStyle/>
          <a:p>
            <a:r>
              <a:rPr lang="en-US" dirty="0"/>
              <a:t>Its set as </a:t>
            </a:r>
          </a:p>
          <a:p>
            <a:r>
              <a:rPr lang="en-US" sz="1800" b="1" dirty="0" err="1"/>
              <a:t>EventHub:https</a:t>
            </a:r>
            <a:r>
              <a:rPr lang="en-US" sz="1800" b="1" dirty="0"/>
              <a:t>://&lt;</a:t>
            </a:r>
            <a:r>
              <a:rPr lang="en-US" sz="1800" b="1" dirty="0" err="1"/>
              <a:t>azurekeyvaultname</a:t>
            </a:r>
            <a:r>
              <a:rPr lang="en-US" sz="1800" b="1" dirty="0"/>
              <a:t>&gt;.vault.azure.net/secrets/&lt;</a:t>
            </a:r>
            <a:r>
              <a:rPr lang="en-US" sz="1800" b="1" dirty="0" err="1"/>
              <a:t>secretname</a:t>
            </a:r>
            <a:r>
              <a:rPr lang="en-US" sz="1800" b="1" dirty="0"/>
              <a:t>&gt;?tenantId=&lt;</a:t>
            </a:r>
            <a:r>
              <a:rPr lang="en-US" sz="1800" b="1" dirty="0" err="1"/>
              <a:t>domainname</a:t>
            </a:r>
            <a:r>
              <a:rPr lang="en-US" sz="1800" b="1" dirty="0"/>
              <a:t>&gt;</a:t>
            </a:r>
            <a:r>
              <a:rPr lang="en-US" sz="2400" dirty="0"/>
              <a:t> </a:t>
            </a:r>
          </a:p>
          <a:p>
            <a:r>
              <a:rPr lang="en-US" sz="1800" dirty="0"/>
              <a:t>with the following values:</a:t>
            </a:r>
          </a:p>
          <a:p>
            <a:endParaRPr lang="en-US" sz="2400" dirty="0"/>
          </a:p>
          <a:p>
            <a:r>
              <a:rPr lang="en-US" sz="1800" b="1" dirty="0" err="1"/>
              <a:t>azurekeyvaultname</a:t>
            </a:r>
            <a:r>
              <a:rPr lang="en-US" sz="1800" dirty="0"/>
              <a:t> - </a:t>
            </a:r>
            <a:r>
              <a:rPr lang="en-US" sz="1600" dirty="0"/>
              <a:t>The name you gave to the key vault when you created it. Can be found in the DNS name.</a:t>
            </a:r>
          </a:p>
          <a:p>
            <a:r>
              <a:rPr lang="en-US" sz="1800" b="1" dirty="0" err="1"/>
              <a:t>secretname</a:t>
            </a:r>
            <a:r>
              <a:rPr lang="en-US" sz="1800" dirty="0"/>
              <a:t> - </a:t>
            </a:r>
            <a:r>
              <a:rPr lang="en-US" sz="1600" dirty="0"/>
              <a:t>The name you gave to the secret when you created it. Can be found on the Azure Key Vault Secrets page.</a:t>
            </a:r>
          </a:p>
          <a:p>
            <a:r>
              <a:rPr lang="en-US" b="1" dirty="0" err="1"/>
              <a:t>domainname</a:t>
            </a:r>
            <a:r>
              <a:rPr lang="en-US" dirty="0"/>
              <a:t> - </a:t>
            </a:r>
            <a:r>
              <a:rPr lang="en-US" sz="1600" dirty="0"/>
              <a:t>The name of your tenant; for example, consto.onmicrosoft.com or contoso.com. Because this domain will be used to access the Azure Key Vault, it is important that it matches the domain used by the Azure subscription that holds the Azure Key Vault. To get this information, you can go to the overview page of the Azure Key Vault you created and click the subscription. The domain name is displayed under the Directory field.</a:t>
            </a:r>
          </a:p>
          <a:p>
            <a:endParaRPr lang="en-US" sz="1600" dirty="0"/>
          </a:p>
          <a:p>
            <a:endParaRPr lang="en-US" dirty="0"/>
          </a:p>
        </p:txBody>
      </p:sp>
      <p:sp>
        <p:nvSpPr>
          <p:cNvPr id="5" name="Text Placeholder 2">
            <a:extLst>
              <a:ext uri="{FF2B5EF4-FFF2-40B4-BE49-F238E27FC236}">
                <a16:creationId xmlns:a16="http://schemas.microsoft.com/office/drawing/2014/main" id="{9AD67F9F-3E97-4E8B-9714-035B0E0D3120}"/>
              </a:ext>
            </a:extLst>
          </p:cNvPr>
          <p:cNvSpPr txBox="1">
            <a:spLocks/>
          </p:cNvSpPr>
          <p:nvPr/>
        </p:nvSpPr>
        <p:spPr>
          <a:xfrm>
            <a:off x="451641" y="4426842"/>
            <a:ext cx="11533187" cy="2123979"/>
          </a:xfrm>
          <a:prstGeom prst="rect">
            <a:avLst/>
          </a:prstGeom>
        </p:spPr>
        <p:txBody>
          <a:bodyPr vert="horz" wrap="square" lIns="0" tIns="0" rIns="0" bIns="0" rtlCol="0">
            <a:spAutoFit/>
          </a:bodyPr>
          <a:lstStyle>
            <a:lvl1pPr marL="0" marR="0" indent="0" algn="l" defTabSz="932742" rtl="0" eaLnBrk="1" fontAlgn="auto" latinLnBrk="0" hangingPunct="1">
              <a:lnSpc>
                <a:spcPts val="2400"/>
              </a:lnSpc>
              <a:spcBef>
                <a:spcPct val="20000"/>
              </a:spcBef>
              <a:spcAft>
                <a:spcPts val="0"/>
              </a:spcAft>
              <a:buClrTx/>
              <a:buSzPct val="90000"/>
              <a:buFont typeface="Wingdings" panose="05000000000000000000" pitchFamily="2" charset="2"/>
              <a:buNone/>
              <a:tabLst/>
              <a:defRPr sz="2000" b="0" i="0" kern="1200" spc="0" baseline="0">
                <a:solidFill>
                  <a:schemeClr val="tx1"/>
                </a:solidFill>
                <a:latin typeface="+mn-lt"/>
                <a:ea typeface="+mn-ea"/>
                <a:cs typeface="+mn-cs"/>
              </a:defRPr>
            </a:lvl1pPr>
            <a:lvl2pPr marL="2286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0"/>
              </a:spcBef>
            </a:pPr>
            <a:r>
              <a:rPr lang="en" sz="1600" dirty="0"/>
              <a:t>{</a:t>
            </a:r>
          </a:p>
          <a:p>
            <a:pPr>
              <a:spcBef>
                <a:spcPts val="0"/>
              </a:spcBef>
            </a:pPr>
            <a:r>
              <a:rPr lang="en-US" sz="1600" dirty="0"/>
              <a:t>  "</a:t>
            </a:r>
            <a:r>
              <a:rPr lang="en-US" sz="1600" dirty="0" err="1"/>
              <a:t>changeType</a:t>
            </a:r>
            <a:r>
              <a:rPr lang="en-US" sz="1600" dirty="0"/>
              <a:t>": "</a:t>
            </a:r>
            <a:r>
              <a:rPr lang="en-US" sz="1600" dirty="0" err="1"/>
              <a:t>Updated,Deleted</a:t>
            </a:r>
            <a:r>
              <a:rPr lang="en-US" sz="1600" dirty="0"/>
              <a:t>",</a:t>
            </a:r>
          </a:p>
          <a:p>
            <a:pPr>
              <a:spcBef>
                <a:spcPts val="0"/>
              </a:spcBef>
            </a:pPr>
            <a:r>
              <a:rPr lang="en-US" sz="1600" dirty="0"/>
              <a:t>  "</a:t>
            </a:r>
            <a:r>
              <a:rPr lang="en-US" sz="1600" dirty="0" err="1"/>
              <a:t>notificationUrl</a:t>
            </a:r>
            <a:r>
              <a:rPr lang="en-US" sz="1600" dirty="0"/>
              <a:t>": "</a:t>
            </a:r>
            <a:r>
              <a:rPr lang="en-US" sz="1600" dirty="0" err="1"/>
              <a:t>EventHub:https</a:t>
            </a:r>
            <a:r>
              <a:rPr lang="en-US" sz="1600" dirty="0"/>
              <a:t>://&lt;your </a:t>
            </a:r>
            <a:r>
              <a:rPr lang="en-US" sz="1600" dirty="0" err="1"/>
              <a:t>keyvault</a:t>
            </a:r>
            <a:r>
              <a:rPr lang="en-US" sz="1600" dirty="0"/>
              <a:t> name&gt;.vault.azure.net/secrets/sure-secret",</a:t>
            </a:r>
          </a:p>
          <a:p>
            <a:pPr>
              <a:spcBef>
                <a:spcPts val="0"/>
              </a:spcBef>
            </a:pPr>
            <a:r>
              <a:rPr lang="en-US" sz="1600" dirty="0"/>
              <a:t>  "resource": "users",</a:t>
            </a:r>
          </a:p>
          <a:p>
            <a:pPr>
              <a:spcBef>
                <a:spcPts val="0"/>
              </a:spcBef>
            </a:pPr>
            <a:r>
              <a:rPr lang="en-US" sz="1600" dirty="0"/>
              <a:t>  "</a:t>
            </a:r>
            <a:r>
              <a:rPr lang="en-US" sz="1600" dirty="0" err="1"/>
              <a:t>expirationDateTime</a:t>
            </a:r>
            <a:r>
              <a:rPr lang="en-US" sz="1600" dirty="0"/>
              <a:t>": "2021-08-15T00:00:00Z",</a:t>
            </a:r>
          </a:p>
          <a:p>
            <a:pPr>
              <a:spcBef>
                <a:spcPts val="0"/>
              </a:spcBef>
            </a:pPr>
            <a:r>
              <a:rPr lang="en-US" sz="1600" dirty="0"/>
              <a:t>  "</a:t>
            </a:r>
            <a:r>
              <a:rPr lang="en-US" sz="1600" dirty="0" err="1"/>
              <a:t>clientState</a:t>
            </a:r>
            <a:r>
              <a:rPr lang="en-US" sz="1600" dirty="0"/>
              <a:t>": "suresecret1"</a:t>
            </a:r>
          </a:p>
          <a:p>
            <a:pPr>
              <a:spcBef>
                <a:spcPts val="0"/>
              </a:spcBef>
            </a:pPr>
            <a:r>
              <a:rPr lang="en" sz="1600" dirty="0"/>
              <a:t>}</a:t>
            </a:r>
          </a:p>
        </p:txBody>
      </p:sp>
    </p:spTree>
    <p:extLst>
      <p:ext uri="{BB962C8B-B14F-4D97-AF65-F5344CB8AC3E}">
        <p14:creationId xmlns:p14="http://schemas.microsoft.com/office/powerpoint/2010/main" val="28875887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5">
                                            <p:txEl>
                                              <p:pRg st="0" end="0"/>
                                            </p:txEl>
                                          </p:spTgt>
                                        </p:tgtEl>
                                        <p:attrNameLst>
                                          <p:attrName>style.visibility</p:attrName>
                                        </p:attrNameLst>
                                      </p:cBhvr>
                                      <p:to>
                                        <p:strVal val="visible"/>
                                      </p:to>
                                    </p:set>
                                    <p:animEffect transition="in" filter="fade">
                                      <p:cBhvr>
                                        <p:cTn id="37" dur="500"/>
                                        <p:tgtEl>
                                          <p:spTgt spid="5">
                                            <p:txEl>
                                              <p:pRg st="0" end="0"/>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5">
                                            <p:txEl>
                                              <p:pRg st="1" end="1"/>
                                            </p:txEl>
                                          </p:spTgt>
                                        </p:tgtEl>
                                        <p:attrNameLst>
                                          <p:attrName>style.visibility</p:attrName>
                                        </p:attrNameLst>
                                      </p:cBhvr>
                                      <p:to>
                                        <p:strVal val="visible"/>
                                      </p:to>
                                    </p:set>
                                    <p:animEffect transition="in" filter="fade">
                                      <p:cBhvr>
                                        <p:cTn id="42" dur="500"/>
                                        <p:tgtEl>
                                          <p:spTgt spid="5">
                                            <p:txEl>
                                              <p:pRg st="1" end="1"/>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5">
                                            <p:txEl>
                                              <p:pRg st="2" end="2"/>
                                            </p:txEl>
                                          </p:spTgt>
                                        </p:tgtEl>
                                        <p:attrNameLst>
                                          <p:attrName>style.visibility</p:attrName>
                                        </p:attrNameLst>
                                      </p:cBhvr>
                                      <p:to>
                                        <p:strVal val="visible"/>
                                      </p:to>
                                    </p:set>
                                    <p:animEffect transition="in" filter="fade">
                                      <p:cBhvr>
                                        <p:cTn id="47" dur="500"/>
                                        <p:tgtEl>
                                          <p:spTgt spid="5">
                                            <p:txEl>
                                              <p:pRg st="2" end="2"/>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5">
                                            <p:txEl>
                                              <p:pRg st="3" end="3"/>
                                            </p:txEl>
                                          </p:spTgt>
                                        </p:tgtEl>
                                        <p:attrNameLst>
                                          <p:attrName>style.visibility</p:attrName>
                                        </p:attrNameLst>
                                      </p:cBhvr>
                                      <p:to>
                                        <p:strVal val="visible"/>
                                      </p:to>
                                    </p:set>
                                    <p:animEffect transition="in" filter="fade">
                                      <p:cBhvr>
                                        <p:cTn id="52" dur="500"/>
                                        <p:tgtEl>
                                          <p:spTgt spid="5">
                                            <p:txEl>
                                              <p:pRg st="3" end="3"/>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5">
                                            <p:txEl>
                                              <p:pRg st="4" end="4"/>
                                            </p:txEl>
                                          </p:spTgt>
                                        </p:tgtEl>
                                        <p:attrNameLst>
                                          <p:attrName>style.visibility</p:attrName>
                                        </p:attrNameLst>
                                      </p:cBhvr>
                                      <p:to>
                                        <p:strVal val="visible"/>
                                      </p:to>
                                    </p:set>
                                    <p:animEffect transition="in" filter="fade">
                                      <p:cBhvr>
                                        <p:cTn id="57" dur="500"/>
                                        <p:tgtEl>
                                          <p:spTgt spid="5">
                                            <p:txEl>
                                              <p:pRg st="4" end="4"/>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5">
                                            <p:txEl>
                                              <p:pRg st="5" end="5"/>
                                            </p:txEl>
                                          </p:spTgt>
                                        </p:tgtEl>
                                        <p:attrNameLst>
                                          <p:attrName>style.visibility</p:attrName>
                                        </p:attrNameLst>
                                      </p:cBhvr>
                                      <p:to>
                                        <p:strVal val="visible"/>
                                      </p:to>
                                    </p:set>
                                    <p:animEffect transition="in" filter="fade">
                                      <p:cBhvr>
                                        <p:cTn id="62" dur="500"/>
                                        <p:tgtEl>
                                          <p:spTgt spid="5">
                                            <p:txEl>
                                              <p:pRg st="5" end="5"/>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5">
                                            <p:txEl>
                                              <p:pRg st="6" end="6"/>
                                            </p:txEl>
                                          </p:spTgt>
                                        </p:tgtEl>
                                        <p:attrNameLst>
                                          <p:attrName>style.visibility</p:attrName>
                                        </p:attrNameLst>
                                      </p:cBhvr>
                                      <p:to>
                                        <p:strVal val="visible"/>
                                      </p:to>
                                    </p:set>
                                    <p:animEffect transition="in" filter="fade">
                                      <p:cBhvr>
                                        <p:cTn id="67" dur="500"/>
                                        <p:tgtEl>
                                          <p:spTgt spid="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1642" y="103142"/>
            <a:ext cx="11533187" cy="410369"/>
          </a:xfrm>
        </p:spPr>
        <p:txBody>
          <a:bodyPr/>
          <a:lstStyle/>
          <a:p>
            <a:pPr algn="ctr"/>
            <a:r>
              <a:rPr lang="en-US" dirty="0"/>
              <a:t>Get Change notifications delivered through Azure Event Hubs</a:t>
            </a:r>
          </a:p>
        </p:txBody>
      </p:sp>
      <p:sp>
        <p:nvSpPr>
          <p:cNvPr id="3" name="Text Placeholder 2"/>
          <p:cNvSpPr>
            <a:spLocks noGrp="1"/>
          </p:cNvSpPr>
          <p:nvPr>
            <p:ph type="body" sz="quarter" idx="10"/>
          </p:nvPr>
        </p:nvSpPr>
        <p:spPr>
          <a:xfrm>
            <a:off x="451643" y="767982"/>
            <a:ext cx="11533187" cy="307777"/>
          </a:xfrm>
        </p:spPr>
        <p:txBody>
          <a:bodyPr/>
          <a:lstStyle/>
          <a:p>
            <a:r>
              <a:rPr lang="en-US" sz="2400" dirty="0"/>
              <a:t>Big flow diagram</a:t>
            </a:r>
          </a:p>
        </p:txBody>
      </p:sp>
    </p:spTree>
    <p:extLst>
      <p:ext uri="{BB962C8B-B14F-4D97-AF65-F5344CB8AC3E}">
        <p14:creationId xmlns:p14="http://schemas.microsoft.com/office/powerpoint/2010/main" val="38784511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notification scenarios</a:t>
            </a:r>
          </a:p>
        </p:txBody>
      </p:sp>
      <p:sp>
        <p:nvSpPr>
          <p:cNvPr id="3" name="Text Placeholder 2"/>
          <p:cNvSpPr>
            <a:spLocks noGrp="1"/>
          </p:cNvSpPr>
          <p:nvPr>
            <p:ph type="body" sz="quarter" idx="10"/>
          </p:nvPr>
        </p:nvSpPr>
        <p:spPr>
          <a:xfrm>
            <a:off x="465138" y="1919804"/>
            <a:ext cx="11533187" cy="2215991"/>
          </a:xfrm>
        </p:spPr>
        <p:txBody>
          <a:bodyPr/>
          <a:lstStyle/>
          <a:p>
            <a:r>
              <a:rPr lang="en-US" sz="2400" dirty="0"/>
              <a:t>Translate an email when it arrives</a:t>
            </a:r>
          </a:p>
          <a:p>
            <a:endParaRPr lang="en-US" sz="2400" dirty="0"/>
          </a:p>
          <a:p>
            <a:r>
              <a:rPr lang="en-US" sz="2400" dirty="0"/>
              <a:t>Start a Flow when a document is X many months old</a:t>
            </a:r>
          </a:p>
          <a:p>
            <a:endParaRPr lang="en-US" sz="2400" dirty="0"/>
          </a:p>
          <a:p>
            <a:r>
              <a:rPr lang="en-US" sz="2400" dirty="0"/>
              <a:t>Create new user accounts in your application when a users joins an organization</a:t>
            </a:r>
          </a:p>
          <a:p>
            <a:endParaRPr lang="en-US" sz="2400" dirty="0"/>
          </a:p>
        </p:txBody>
      </p:sp>
    </p:spTree>
    <p:extLst>
      <p:ext uri="{BB962C8B-B14F-4D97-AF65-F5344CB8AC3E}">
        <p14:creationId xmlns:p14="http://schemas.microsoft.com/office/powerpoint/2010/main" val="36306327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a:t>
            </a:r>
          </a:p>
        </p:txBody>
      </p:sp>
    </p:spTree>
    <p:extLst>
      <p:ext uri="{BB962C8B-B14F-4D97-AF65-F5344CB8AC3E}">
        <p14:creationId xmlns:p14="http://schemas.microsoft.com/office/powerpoint/2010/main" val="2913580386"/>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1858403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977858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3338694" y="4792380"/>
            <a:ext cx="5770483" cy="1127438"/>
          </a:xfrm>
          <a:prstGeom prst="rect">
            <a:avLst/>
          </a:prstGeom>
          <a:solidFill>
            <a:schemeClr val="bg1"/>
          </a:solidFill>
          <a:ln>
            <a:noFill/>
            <a:headEnd type="none" w="med" len="med"/>
            <a:tailEnd type="none" w="med" len="med"/>
          </a:ln>
          <a:effectLst>
            <a:outerShdw blurRad="177800" dist="38100" dir="5400000" sx="97000" sy="97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defRPr/>
            </a:pPr>
            <a:endParaRPr lang="en-US">
              <a:solidFill>
                <a:srgbClr val="0078D4"/>
              </a:solidFill>
              <a:latin typeface="Segoe UI Semibold"/>
              <a:cs typeface="Segoe UI" pitchFamily="34" charset="0"/>
            </a:endParaRPr>
          </a:p>
        </p:txBody>
      </p:sp>
      <p:grpSp>
        <p:nvGrpSpPr>
          <p:cNvPr id="359" name="Group 358">
            <a:extLst>
              <a:ext uri="{FF2B5EF4-FFF2-40B4-BE49-F238E27FC236}">
                <a16:creationId xmlns:a16="http://schemas.microsoft.com/office/drawing/2014/main" id="{475A59BF-9D7B-4C80-9FD6-55FC7BF42548}"/>
              </a:ext>
            </a:extLst>
          </p:cNvPr>
          <p:cNvGrpSpPr/>
          <p:nvPr/>
        </p:nvGrpSpPr>
        <p:grpSpPr>
          <a:xfrm>
            <a:off x="-160456" y="7329839"/>
            <a:ext cx="12757385" cy="1837491"/>
            <a:chOff x="-158188" y="5056375"/>
            <a:chExt cx="12508376" cy="1801625"/>
          </a:xfrm>
        </p:grpSpPr>
        <p:sp>
          <p:nvSpPr>
            <p:cNvPr id="360" name="Rectangle 359">
              <a:extLst>
                <a:ext uri="{FF2B5EF4-FFF2-40B4-BE49-F238E27FC236}">
                  <a16:creationId xmlns:a16="http://schemas.microsoft.com/office/drawing/2014/main" id="{70D07DEC-C275-4064-BC81-A383830C5D9F}"/>
                </a:ext>
              </a:extLst>
            </p:cNvPr>
            <p:cNvSpPr/>
            <p:nvPr/>
          </p:nvSpPr>
          <p:spPr bwMode="auto">
            <a:xfrm>
              <a:off x="-158188" y="5056375"/>
              <a:ext cx="12508376" cy="1801625"/>
            </a:xfrm>
            <a:prstGeom prst="rect">
              <a:avLst/>
            </a:prstGeom>
            <a:solidFill>
              <a:schemeClr val="bg1"/>
            </a:solidFill>
            <a:ln>
              <a:noFill/>
              <a:headEnd type="none" w="med" len="med"/>
              <a:tailEnd type="none" w="med" len="med"/>
            </a:ln>
            <a:effectLst>
              <a:outerShdw blurRad="177800" dist="38100" dir="5400000" sx="97000" sy="97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defRPr/>
              </a:pPr>
              <a:endParaRPr lang="en-US" sz="1836">
                <a:solidFill>
                  <a:srgbClr val="0078D4"/>
                </a:solidFill>
                <a:latin typeface="Segoe UI Semibold"/>
                <a:cs typeface="Segoe UI" pitchFamily="34" charset="0"/>
              </a:endParaRPr>
            </a:p>
          </p:txBody>
        </p:sp>
        <p:sp>
          <p:nvSpPr>
            <p:cNvPr id="361" name="Rectangle 360">
              <a:extLst>
                <a:ext uri="{FF2B5EF4-FFF2-40B4-BE49-F238E27FC236}">
                  <a16:creationId xmlns:a16="http://schemas.microsoft.com/office/drawing/2014/main" id="{44382DF7-EA38-40D3-8173-0A3E3443C75D}"/>
                </a:ext>
              </a:extLst>
            </p:cNvPr>
            <p:cNvSpPr/>
            <p:nvPr/>
          </p:nvSpPr>
          <p:spPr bwMode="auto">
            <a:xfrm>
              <a:off x="0" y="5972537"/>
              <a:ext cx="12192000" cy="885462"/>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214" name="Rectangle 213">
            <a:extLst>
              <a:ext uri="{FF2B5EF4-FFF2-40B4-BE49-F238E27FC236}">
                <a16:creationId xmlns:a16="http://schemas.microsoft.com/office/drawing/2014/main" id="{4319043E-205F-4747-B3CF-EDBD0091477E}"/>
              </a:ext>
            </a:extLst>
          </p:cNvPr>
          <p:cNvSpPr/>
          <p:nvPr/>
        </p:nvSpPr>
        <p:spPr bwMode="auto">
          <a:xfrm>
            <a:off x="6363381" y="2385550"/>
            <a:ext cx="6072212" cy="1199791"/>
          </a:xfrm>
          <a:prstGeom prst="rect">
            <a:avLst/>
          </a:prstGeom>
          <a:solidFill>
            <a:schemeClr val="bg1"/>
          </a:solidFill>
          <a:ln>
            <a:noFill/>
            <a:headEnd type="none" w="med" len="med"/>
            <a:tailEnd type="none" w="med" len="med"/>
          </a:ln>
          <a:effectLst>
            <a:outerShdw blurRad="177800" dist="38100" dir="5400000" sx="97000" sy="97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defRPr/>
            </a:pPr>
            <a:endParaRPr lang="en-US" sz="1836">
              <a:solidFill>
                <a:srgbClr val="0078D4"/>
              </a:solidFill>
              <a:latin typeface="Segoe UI Semibold"/>
              <a:cs typeface="Segoe UI" pitchFamily="34" charset="0"/>
            </a:endParaRPr>
          </a:p>
        </p:txBody>
      </p:sp>
      <p:sp>
        <p:nvSpPr>
          <p:cNvPr id="13" name="Title 12"/>
          <p:cNvSpPr>
            <a:spLocks noGrp="1"/>
          </p:cNvSpPr>
          <p:nvPr>
            <p:ph type="title"/>
          </p:nvPr>
        </p:nvSpPr>
        <p:spPr>
          <a:xfrm>
            <a:off x="600855" y="466301"/>
            <a:ext cx="11237870" cy="565027"/>
          </a:xfrm>
        </p:spPr>
        <p:txBody>
          <a:bodyPr/>
          <a:lstStyle/>
          <a:p>
            <a:r>
              <a:rPr lang="en-US"/>
              <a:t>Microsoft 365 Platform</a:t>
            </a:r>
          </a:p>
        </p:txBody>
      </p:sp>
      <p:sp>
        <p:nvSpPr>
          <p:cNvPr id="150" name="TextBox 149">
            <a:extLst>
              <a:ext uri="{FF2B5EF4-FFF2-40B4-BE49-F238E27FC236}">
                <a16:creationId xmlns:a16="http://schemas.microsoft.com/office/drawing/2014/main" id="{2E43EA5A-156C-42F7-9242-D67085C66252}"/>
              </a:ext>
            </a:extLst>
          </p:cNvPr>
          <p:cNvSpPr txBox="1"/>
          <p:nvPr/>
        </p:nvSpPr>
        <p:spPr>
          <a:xfrm>
            <a:off x="10306105" y="5409952"/>
            <a:ext cx="1571145" cy="448228"/>
          </a:xfrm>
          <a:prstGeom prst="rect">
            <a:avLst/>
          </a:prstGeom>
          <a:noFill/>
        </p:spPr>
        <p:txBody>
          <a:bodyPr wrap="square" lIns="0" tIns="0" rIns="0" bIns="0" rtlCol="0">
            <a:spAutoFit/>
          </a:bodyPr>
          <a:lstStyle/>
          <a:p>
            <a:pPr defTabSz="932563">
              <a:defRPr/>
            </a:pPr>
            <a:r>
              <a:rPr lang="en-US" sz="1428">
                <a:solidFill>
                  <a:srgbClr val="000000"/>
                </a:solidFill>
                <a:latin typeface="Segoe UI Semibold"/>
              </a:rPr>
              <a:t>Microsoft Graph </a:t>
            </a:r>
          </a:p>
          <a:p>
            <a:pPr defTabSz="932563">
              <a:defRPr/>
            </a:pPr>
            <a:r>
              <a:rPr lang="en-US" sz="1428">
                <a:solidFill>
                  <a:srgbClr val="000000"/>
                </a:solidFill>
                <a:latin typeface="Segoe UI Semibold"/>
              </a:rPr>
              <a:t>Data Connect</a:t>
            </a:r>
          </a:p>
        </p:txBody>
      </p:sp>
      <p:cxnSp>
        <p:nvCxnSpPr>
          <p:cNvPr id="132" name="Straight Connector 131">
            <a:extLst>
              <a:ext uri="{FF2B5EF4-FFF2-40B4-BE49-F238E27FC236}">
                <a16:creationId xmlns:a16="http://schemas.microsoft.com/office/drawing/2014/main" id="{0F6B16CB-9A04-4E86-B23D-70C180F7438F}"/>
              </a:ext>
            </a:extLst>
          </p:cNvPr>
          <p:cNvCxnSpPr/>
          <p:nvPr/>
        </p:nvCxnSpPr>
        <p:spPr>
          <a:xfrm>
            <a:off x="9399486" y="2622705"/>
            <a:ext cx="0"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309" name="Picture 308">
            <a:extLst>
              <a:ext uri="{FF2B5EF4-FFF2-40B4-BE49-F238E27FC236}">
                <a16:creationId xmlns:a16="http://schemas.microsoft.com/office/drawing/2014/main" id="{3FB08140-C887-4524-AEC6-304F18654217}"/>
              </a:ext>
            </a:extLst>
          </p:cNvPr>
          <p:cNvPicPr>
            <a:picLocks noChangeAspect="1"/>
          </p:cNvPicPr>
          <p:nvPr/>
        </p:nvPicPr>
        <p:blipFill rotWithShape="1">
          <a:blip r:embed="rId3"/>
          <a:srcRect l="695" r="192" b="3570"/>
          <a:stretch/>
        </p:blipFill>
        <p:spPr>
          <a:xfrm>
            <a:off x="3335130" y="4787648"/>
            <a:ext cx="5774047" cy="604098"/>
          </a:xfrm>
          <a:prstGeom prst="rect">
            <a:avLst/>
          </a:prstGeom>
        </p:spPr>
      </p:pic>
      <p:sp>
        <p:nvSpPr>
          <p:cNvPr id="96" name="Title 1"/>
          <p:cNvSpPr txBox="1">
            <a:spLocks/>
          </p:cNvSpPr>
          <p:nvPr/>
        </p:nvSpPr>
        <p:spPr>
          <a:xfrm>
            <a:off x="4522521" y="4843955"/>
            <a:ext cx="3402830" cy="496218"/>
          </a:xfrm>
          <a:prstGeom prst="rect">
            <a:avLst/>
          </a:prstGeom>
        </p:spPr>
        <p:txBody>
          <a:bodyPr vert="horz" wrap="square" lIns="149196" tIns="93247" rIns="149196" bIns="93247" rtlCol="0" anchor="t">
            <a:noAutofit/>
          </a:bodyPr>
          <a:lstStyle>
            <a:lvl1pPr marL="0" algn="l" defTabSz="896218" rtl="0" eaLnBrk="1" latinLnBrk="0" hangingPunct="1">
              <a:lnSpc>
                <a:spcPct val="90000"/>
              </a:lnSpc>
              <a:spcBef>
                <a:spcPct val="0"/>
              </a:spcBef>
              <a:buNone/>
              <a:defRPr lang="en-US" sz="3921" b="0" i="0" u="none" kern="1200" cap="none" spc="-147" baseline="0" dirty="0">
                <a:ln w="3175">
                  <a:noFill/>
                </a:ln>
                <a:solidFill>
                  <a:schemeClr val="accent5">
                    <a:lumMod val="50000"/>
                  </a:schemeClr>
                </a:solidFill>
                <a:effectLst/>
                <a:latin typeface="Segoe UI Semibold" charset="0"/>
                <a:ea typeface="Segoe UI Semibold" charset="0"/>
                <a:cs typeface="Segoe UI Semibold" charset="0"/>
              </a:defRPr>
            </a:lvl1pPr>
          </a:lstStyle>
          <a:p>
            <a:pPr algn="ctr" defTabSz="914053">
              <a:defRPr/>
            </a:pPr>
            <a:r>
              <a:rPr lang="en-US" sz="2856" kern="0" spc="-51">
                <a:solidFill>
                  <a:srgbClr val="000000"/>
                </a:solidFill>
                <a:latin typeface="Segoe UI Semibold" panose="020B0702040204020203" pitchFamily="34" charset="0"/>
                <a:cs typeface="Segoe UI Semibold" panose="020B0702040204020203" pitchFamily="34" charset="0"/>
              </a:rPr>
              <a:t>Microsoft </a:t>
            </a:r>
            <a:r>
              <a:rPr lang="en-US" sz="2856" kern="0" spc="-51">
                <a:ln>
                  <a:noFill/>
                </a:ln>
                <a:solidFill>
                  <a:srgbClr val="000000"/>
                </a:solidFill>
                <a:latin typeface="Segoe UI Semibold" panose="020B0702040204020203" pitchFamily="34" charset="0"/>
                <a:cs typeface="Segoe UI Semibold" panose="020B0702040204020203" pitchFamily="34" charset="0"/>
              </a:rPr>
              <a:t>Graph</a:t>
            </a:r>
            <a:endParaRPr lang="en-US" sz="2856" spc="-150">
              <a:solidFill>
                <a:srgbClr val="000000"/>
              </a:solidFill>
            </a:endParaRPr>
          </a:p>
        </p:txBody>
      </p:sp>
      <p:sp>
        <p:nvSpPr>
          <p:cNvPr id="165" name="Rectangle 164">
            <a:extLst>
              <a:ext uri="{FF2B5EF4-FFF2-40B4-BE49-F238E27FC236}">
                <a16:creationId xmlns:a16="http://schemas.microsoft.com/office/drawing/2014/main" id="{70F7F918-2A85-4C15-8BCD-6F5D701549C2}"/>
              </a:ext>
            </a:extLst>
          </p:cNvPr>
          <p:cNvSpPr/>
          <p:nvPr/>
        </p:nvSpPr>
        <p:spPr>
          <a:xfrm>
            <a:off x="3661866" y="5493230"/>
            <a:ext cx="937787" cy="318286"/>
          </a:xfrm>
          <a:prstGeom prst="rect">
            <a:avLst/>
          </a:prstGeom>
        </p:spPr>
        <p:txBody>
          <a:bodyPr wrap="none" lIns="0">
            <a:spAutoFit/>
          </a:bodyPr>
          <a:lstStyle/>
          <a:p>
            <a:pPr algn="ctr" defTabSz="951028" fontAlgn="base">
              <a:spcBef>
                <a:spcPct val="0"/>
              </a:spcBef>
              <a:spcAft>
                <a:spcPct val="0"/>
              </a:spcAft>
              <a:defRPr/>
            </a:pPr>
            <a:r>
              <a:rPr lang="en-US" sz="1428">
                <a:solidFill>
                  <a:srgbClr val="000000"/>
                </a:solidFill>
                <a:latin typeface="Segoe UI"/>
                <a:ea typeface="Segoe UI" pitchFamily="34" charset="0"/>
                <a:cs typeface="Segoe UI" pitchFamily="34" charset="0"/>
              </a:rPr>
              <a:t>Office 365</a:t>
            </a:r>
          </a:p>
        </p:txBody>
      </p:sp>
      <p:sp>
        <p:nvSpPr>
          <p:cNvPr id="166" name="Rectangle 165">
            <a:extLst>
              <a:ext uri="{FF2B5EF4-FFF2-40B4-BE49-F238E27FC236}">
                <a16:creationId xmlns:a16="http://schemas.microsoft.com/office/drawing/2014/main" id="{7F5B402B-7680-4CE1-8BE8-13995E1FED57}"/>
              </a:ext>
            </a:extLst>
          </p:cNvPr>
          <p:cNvSpPr/>
          <p:nvPr/>
        </p:nvSpPr>
        <p:spPr>
          <a:xfrm>
            <a:off x="4865354" y="5493230"/>
            <a:ext cx="1107819" cy="318286"/>
          </a:xfrm>
          <a:prstGeom prst="rect">
            <a:avLst/>
          </a:prstGeom>
        </p:spPr>
        <p:txBody>
          <a:bodyPr wrap="none" lIns="0">
            <a:spAutoFit/>
          </a:bodyPr>
          <a:lstStyle/>
          <a:p>
            <a:pPr algn="ctr" defTabSz="951028" fontAlgn="base">
              <a:spcBef>
                <a:spcPct val="0"/>
              </a:spcBef>
              <a:spcAft>
                <a:spcPct val="0"/>
              </a:spcAft>
              <a:defRPr/>
            </a:pPr>
            <a:r>
              <a:rPr lang="en-US" sz="1428">
                <a:solidFill>
                  <a:srgbClr val="000000"/>
                </a:solidFill>
                <a:latin typeface="Segoe UI"/>
                <a:cs typeface="Segoe UI" pitchFamily="34" charset="0"/>
              </a:rPr>
              <a:t>Windows 10</a:t>
            </a:r>
          </a:p>
        </p:txBody>
      </p:sp>
      <p:sp>
        <p:nvSpPr>
          <p:cNvPr id="167" name="Rectangle 166">
            <a:extLst>
              <a:ext uri="{FF2B5EF4-FFF2-40B4-BE49-F238E27FC236}">
                <a16:creationId xmlns:a16="http://schemas.microsoft.com/office/drawing/2014/main" id="{B354729A-6586-4D1E-8BE5-1ECF461A4C97}"/>
              </a:ext>
            </a:extLst>
          </p:cNvPr>
          <p:cNvSpPr/>
          <p:nvPr/>
        </p:nvSpPr>
        <p:spPr>
          <a:xfrm>
            <a:off x="6246428" y="5493230"/>
            <a:ext cx="2532025" cy="318286"/>
          </a:xfrm>
          <a:prstGeom prst="rect">
            <a:avLst/>
          </a:prstGeom>
        </p:spPr>
        <p:txBody>
          <a:bodyPr wrap="none" lIns="0">
            <a:spAutoFit/>
          </a:bodyPr>
          <a:lstStyle/>
          <a:p>
            <a:pPr algn="ctr" defTabSz="951028" fontAlgn="base">
              <a:spcBef>
                <a:spcPct val="0"/>
              </a:spcBef>
              <a:spcAft>
                <a:spcPct val="0"/>
              </a:spcAft>
              <a:defRPr/>
            </a:pPr>
            <a:r>
              <a:rPr lang="en-US" sz="1428">
                <a:solidFill>
                  <a:srgbClr val="000000"/>
                </a:solidFill>
                <a:latin typeface="Segoe UI"/>
                <a:cs typeface="Segoe UI" pitchFamily="34" charset="0"/>
              </a:rPr>
              <a:t>Enterprise Mobility + Security</a:t>
            </a:r>
          </a:p>
        </p:txBody>
      </p:sp>
      <p:cxnSp>
        <p:nvCxnSpPr>
          <p:cNvPr id="168" name="Straight Connector 167">
            <a:extLst>
              <a:ext uri="{FF2B5EF4-FFF2-40B4-BE49-F238E27FC236}">
                <a16:creationId xmlns:a16="http://schemas.microsoft.com/office/drawing/2014/main" id="{37038862-8047-4746-A47B-19124455B90E}"/>
              </a:ext>
            </a:extLst>
          </p:cNvPr>
          <p:cNvCxnSpPr>
            <a:cxnSpLocks/>
          </p:cNvCxnSpPr>
          <p:nvPr/>
        </p:nvCxnSpPr>
        <p:spPr>
          <a:xfrm>
            <a:off x="4571169" y="5410839"/>
            <a:ext cx="3305532" cy="0"/>
          </a:xfrm>
          <a:prstGeom prst="line">
            <a:avLst/>
          </a:prstGeom>
          <a:ln w="190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EE83A3E8-F450-4E79-A97A-2B20F4A1207D}"/>
              </a:ext>
            </a:extLst>
          </p:cNvPr>
          <p:cNvCxnSpPr>
            <a:cxnSpLocks/>
          </p:cNvCxnSpPr>
          <p:nvPr/>
        </p:nvCxnSpPr>
        <p:spPr>
          <a:xfrm flipV="1">
            <a:off x="6218237" y="3934220"/>
            <a:ext cx="0" cy="858160"/>
          </a:xfrm>
          <a:prstGeom prst="straightConnector1">
            <a:avLst/>
          </a:prstGeom>
          <a:ln w="50800">
            <a:solidFill>
              <a:schemeClr val="tx1"/>
            </a:solidFill>
            <a:headEnd type="none" w="lg" len="med"/>
            <a:tailEnd type="oval"/>
          </a:ln>
        </p:spPr>
        <p:style>
          <a:lnRef idx="1">
            <a:schemeClr val="accent1"/>
          </a:lnRef>
          <a:fillRef idx="0">
            <a:schemeClr val="accent1"/>
          </a:fillRef>
          <a:effectRef idx="0">
            <a:schemeClr val="accent1"/>
          </a:effectRef>
          <a:fontRef idx="minor">
            <a:schemeClr val="tx1"/>
          </a:fontRef>
        </p:style>
      </p:cxnSp>
      <p:sp>
        <p:nvSpPr>
          <p:cNvPr id="281" name="TextBox 280">
            <a:extLst>
              <a:ext uri="{FF2B5EF4-FFF2-40B4-BE49-F238E27FC236}">
                <a16:creationId xmlns:a16="http://schemas.microsoft.com/office/drawing/2014/main" id="{17925C29-6B9F-4C70-9EC5-2430E274516D}"/>
              </a:ext>
            </a:extLst>
          </p:cNvPr>
          <p:cNvSpPr txBox="1"/>
          <p:nvPr/>
        </p:nvSpPr>
        <p:spPr>
          <a:xfrm>
            <a:off x="6519856" y="4070566"/>
            <a:ext cx="2312396" cy="448228"/>
          </a:xfrm>
          <a:prstGeom prst="rect">
            <a:avLst/>
          </a:prstGeom>
          <a:noFill/>
        </p:spPr>
        <p:txBody>
          <a:bodyPr wrap="square" lIns="0" tIns="0" rIns="0" bIns="0" rtlCol="0">
            <a:spAutoFit/>
          </a:bodyPr>
          <a:lstStyle/>
          <a:p>
            <a:pPr defTabSz="932563">
              <a:defRPr/>
            </a:pPr>
            <a:r>
              <a:rPr lang="en-US" sz="1428">
                <a:solidFill>
                  <a:srgbClr val="000000"/>
                </a:solidFill>
                <a:latin typeface="Segoe UI Semibold"/>
              </a:rPr>
              <a:t>Microsoft Graph </a:t>
            </a:r>
          </a:p>
          <a:p>
            <a:pPr defTabSz="932563">
              <a:defRPr/>
            </a:pPr>
            <a:r>
              <a:rPr lang="en-US" sz="1428">
                <a:solidFill>
                  <a:srgbClr val="000000"/>
                </a:solidFill>
                <a:latin typeface="Segoe UI Semibold"/>
              </a:rPr>
              <a:t>REST APIs and Webhooks</a:t>
            </a:r>
          </a:p>
        </p:txBody>
      </p:sp>
      <p:cxnSp>
        <p:nvCxnSpPr>
          <p:cNvPr id="289" name="Straight Arrow Connector 288">
            <a:extLst>
              <a:ext uri="{FF2B5EF4-FFF2-40B4-BE49-F238E27FC236}">
                <a16:creationId xmlns:a16="http://schemas.microsoft.com/office/drawing/2014/main" id="{A54509C3-9078-449C-B4EB-C8CD679F0E43}"/>
              </a:ext>
            </a:extLst>
          </p:cNvPr>
          <p:cNvCxnSpPr>
            <a:cxnSpLocks/>
          </p:cNvCxnSpPr>
          <p:nvPr/>
        </p:nvCxnSpPr>
        <p:spPr>
          <a:xfrm>
            <a:off x="2291073" y="5175005"/>
            <a:ext cx="1044680" cy="0"/>
          </a:xfrm>
          <a:prstGeom prst="straightConnector1">
            <a:avLst/>
          </a:prstGeom>
          <a:ln w="50800">
            <a:solidFill>
              <a:schemeClr val="tx1"/>
            </a:solidFill>
            <a:headEnd type="none" w="sm" len="sm"/>
            <a:tailEnd type="arrow" w="med" len="sm"/>
          </a:ln>
        </p:spPr>
        <p:style>
          <a:lnRef idx="1">
            <a:schemeClr val="accent1"/>
          </a:lnRef>
          <a:fillRef idx="0">
            <a:schemeClr val="accent1"/>
          </a:fillRef>
          <a:effectRef idx="0">
            <a:schemeClr val="accent1"/>
          </a:effectRef>
          <a:fontRef idx="minor">
            <a:schemeClr val="tx1"/>
          </a:fontRef>
        </p:style>
      </p:cxnSp>
      <p:sp>
        <p:nvSpPr>
          <p:cNvPr id="293" name="Rectangle 292"/>
          <p:cNvSpPr/>
          <p:nvPr/>
        </p:nvSpPr>
        <p:spPr bwMode="auto">
          <a:xfrm>
            <a:off x="882" y="2385550"/>
            <a:ext cx="6072212" cy="1199791"/>
          </a:xfrm>
          <a:prstGeom prst="rect">
            <a:avLst/>
          </a:prstGeom>
          <a:solidFill>
            <a:schemeClr val="bg1"/>
          </a:solidFill>
          <a:ln>
            <a:noFill/>
            <a:headEnd type="none" w="med" len="med"/>
            <a:tailEnd type="none" w="med" len="med"/>
          </a:ln>
          <a:effectLst>
            <a:outerShdw blurRad="177800" dist="38100" dir="5400000" sx="97000" sy="97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defRPr/>
            </a:pPr>
            <a:endParaRPr lang="en-US" sz="1836">
              <a:solidFill>
                <a:srgbClr val="0078D4"/>
              </a:solidFill>
              <a:latin typeface="Segoe UI Semibold"/>
              <a:cs typeface="Segoe UI" pitchFamily="34" charset="0"/>
            </a:endParaRPr>
          </a:p>
        </p:txBody>
      </p:sp>
      <p:grpSp>
        <p:nvGrpSpPr>
          <p:cNvPr id="6" name="Group 5">
            <a:extLst>
              <a:ext uri="{FF2B5EF4-FFF2-40B4-BE49-F238E27FC236}">
                <a16:creationId xmlns:a16="http://schemas.microsoft.com/office/drawing/2014/main" id="{12CC79C8-2281-4FE6-9637-6E1EA7FF8618}"/>
              </a:ext>
            </a:extLst>
          </p:cNvPr>
          <p:cNvGrpSpPr/>
          <p:nvPr/>
        </p:nvGrpSpPr>
        <p:grpSpPr>
          <a:xfrm>
            <a:off x="354583" y="3090370"/>
            <a:ext cx="4116700" cy="201683"/>
            <a:chOff x="346797" y="3022368"/>
            <a:chExt cx="4036347" cy="197746"/>
          </a:xfrm>
        </p:grpSpPr>
        <p:sp>
          <p:nvSpPr>
            <p:cNvPr id="106" name="TextBox 105">
              <a:extLst>
                <a:ext uri="{FF2B5EF4-FFF2-40B4-BE49-F238E27FC236}">
                  <a16:creationId xmlns:a16="http://schemas.microsoft.com/office/drawing/2014/main" id="{77613D4F-28AD-4BBF-A8CE-9C63DA9008FE}"/>
                </a:ext>
              </a:extLst>
            </p:cNvPr>
            <p:cNvSpPr txBox="1"/>
            <p:nvPr/>
          </p:nvSpPr>
          <p:spPr>
            <a:xfrm>
              <a:off x="346797" y="3022368"/>
              <a:ext cx="921727" cy="197746"/>
            </a:xfrm>
            <a:prstGeom prst="rect">
              <a:avLst/>
            </a:prstGeom>
            <a:noFill/>
          </p:spPr>
          <p:txBody>
            <a:bodyPr wrap="none" lIns="0" tIns="0" rIns="0" bIns="0" rtlCol="0">
              <a:spAutoFit/>
            </a:bodyPr>
            <a:lstStyle/>
            <a:p>
              <a:pPr algn="ctr" defTabSz="932563">
                <a:lnSpc>
                  <a:spcPct val="90000"/>
                </a:lnSpc>
                <a:spcAft>
                  <a:spcPts val="612"/>
                </a:spcAft>
                <a:defRPr/>
              </a:pPr>
              <a:r>
                <a:rPr lang="en-US" sz="1428">
                  <a:solidFill>
                    <a:srgbClr val="000000"/>
                  </a:solidFill>
                  <a:latin typeface="Segoe UI"/>
                  <a:cs typeface="Segoe UI Semibold" panose="020B0702040204020203" pitchFamily="34" charset="0"/>
                </a:rPr>
                <a:t>Documents</a:t>
              </a:r>
            </a:p>
          </p:txBody>
        </p:sp>
        <p:sp>
          <p:nvSpPr>
            <p:cNvPr id="107" name="TextBox 106">
              <a:extLst>
                <a:ext uri="{FF2B5EF4-FFF2-40B4-BE49-F238E27FC236}">
                  <a16:creationId xmlns:a16="http://schemas.microsoft.com/office/drawing/2014/main" id="{41454436-253B-4C11-8248-32107F5F9E9A}"/>
                </a:ext>
              </a:extLst>
            </p:cNvPr>
            <p:cNvSpPr txBox="1"/>
            <p:nvPr/>
          </p:nvSpPr>
          <p:spPr>
            <a:xfrm>
              <a:off x="1541225" y="3022368"/>
              <a:ext cx="1139927" cy="197746"/>
            </a:xfrm>
            <a:prstGeom prst="rect">
              <a:avLst/>
            </a:prstGeom>
            <a:noFill/>
          </p:spPr>
          <p:txBody>
            <a:bodyPr wrap="none" lIns="0" tIns="0" rIns="0" bIns="0" rtlCol="0">
              <a:spAutoFit/>
            </a:bodyPr>
            <a:lstStyle>
              <a:defPPr>
                <a:defRPr lang="en-US"/>
              </a:defPPr>
              <a:lvl1pPr marR="0" lvl="0" indent="0" algn="ctr" fontAlgn="auto">
                <a:lnSpc>
                  <a:spcPct val="90000"/>
                </a:lnSpc>
                <a:spcBef>
                  <a:spcPts val="0"/>
                </a:spcBef>
                <a:spcAft>
                  <a:spcPts val="600"/>
                </a:spcAft>
                <a:buClrTx/>
                <a:buSzTx/>
                <a:buFontTx/>
                <a:buNone/>
                <a:tabLst/>
                <a:defRPr kumimoji="0" sz="1400" b="0" i="0" u="none" strike="noStrike" cap="none" spc="0" normalizeH="0" baseline="0">
                  <a:ln>
                    <a:noFill/>
                  </a:ln>
                  <a:gradFill>
                    <a:gsLst>
                      <a:gs pos="2917">
                        <a:srgbClr val="1A1A1A"/>
                      </a:gs>
                      <a:gs pos="30000">
                        <a:srgbClr val="1A1A1A"/>
                      </a:gs>
                    </a:gsLst>
                    <a:lin ang="5400000" scaled="0"/>
                  </a:gradFill>
                  <a:effectLst/>
                  <a:uLnTx/>
                  <a:uFillTx/>
                  <a:latin typeface="Segoe UI Semibold" panose="020B0702040204020203" pitchFamily="34" charset="0"/>
                  <a:cs typeface="Segoe UI Semibold" panose="020B0702040204020203" pitchFamily="34" charset="0"/>
                </a:defRPr>
              </a:lvl1pPr>
            </a:lstStyle>
            <a:p>
              <a:pPr defTabSz="932563">
                <a:spcAft>
                  <a:spcPts val="612"/>
                </a:spcAft>
                <a:defRPr/>
              </a:pPr>
              <a:r>
                <a:rPr lang="en-US" sz="1428">
                  <a:solidFill>
                    <a:srgbClr val="000000"/>
                  </a:solidFill>
                  <a:latin typeface="Segoe UI"/>
                </a:rPr>
                <a:t>Conversations</a:t>
              </a:r>
            </a:p>
          </p:txBody>
        </p:sp>
        <p:sp>
          <p:nvSpPr>
            <p:cNvPr id="108" name="TextBox 107">
              <a:extLst>
                <a:ext uri="{FF2B5EF4-FFF2-40B4-BE49-F238E27FC236}">
                  <a16:creationId xmlns:a16="http://schemas.microsoft.com/office/drawing/2014/main" id="{6543DD92-EF1B-4491-A4B7-DA8F34277595}"/>
                </a:ext>
              </a:extLst>
            </p:cNvPr>
            <p:cNvSpPr txBox="1"/>
            <p:nvPr/>
          </p:nvSpPr>
          <p:spPr>
            <a:xfrm>
              <a:off x="2887200" y="3022368"/>
              <a:ext cx="635361" cy="197746"/>
            </a:xfrm>
            <a:prstGeom prst="rect">
              <a:avLst/>
            </a:prstGeom>
            <a:noFill/>
          </p:spPr>
          <p:txBody>
            <a:bodyPr wrap="square" lIns="0" tIns="0" rIns="0" bIns="0" rtlCol="0">
              <a:spAutoFit/>
            </a:bodyPr>
            <a:lstStyle>
              <a:defPPr>
                <a:defRPr lang="en-US"/>
              </a:defPPr>
              <a:lvl1pPr marR="0" lvl="0" indent="0" algn="ctr" fontAlgn="auto">
                <a:lnSpc>
                  <a:spcPct val="90000"/>
                </a:lnSpc>
                <a:spcBef>
                  <a:spcPts val="0"/>
                </a:spcBef>
                <a:spcAft>
                  <a:spcPts val="600"/>
                </a:spcAft>
                <a:buClrTx/>
                <a:buSzTx/>
                <a:buFontTx/>
                <a:buNone/>
                <a:tabLst/>
                <a:defRPr kumimoji="0" sz="1400" b="0" i="0" u="none" strike="noStrike" cap="none" spc="0" normalizeH="0" baseline="0">
                  <a:ln>
                    <a:noFill/>
                  </a:ln>
                  <a:gradFill>
                    <a:gsLst>
                      <a:gs pos="2917">
                        <a:srgbClr val="1A1A1A"/>
                      </a:gs>
                      <a:gs pos="30000">
                        <a:srgbClr val="1A1A1A"/>
                      </a:gs>
                    </a:gsLst>
                    <a:lin ang="5400000" scaled="0"/>
                  </a:gradFill>
                  <a:effectLst/>
                  <a:uLnTx/>
                  <a:uFillTx/>
                  <a:latin typeface="Segoe UI Semibold" panose="020B0702040204020203" pitchFamily="34" charset="0"/>
                  <a:cs typeface="Segoe UI Semibold" panose="020B0702040204020203" pitchFamily="34" charset="0"/>
                </a:defRPr>
              </a:lvl1pPr>
            </a:lstStyle>
            <a:p>
              <a:pPr defTabSz="932563">
                <a:spcAft>
                  <a:spcPts val="612"/>
                </a:spcAft>
                <a:defRPr/>
              </a:pPr>
              <a:r>
                <a:rPr lang="en-US" sz="1428">
                  <a:solidFill>
                    <a:srgbClr val="000000"/>
                  </a:solidFill>
                  <a:latin typeface="Segoe UI"/>
                </a:rPr>
                <a:t>Portals</a:t>
              </a:r>
            </a:p>
          </p:txBody>
        </p:sp>
        <p:sp>
          <p:nvSpPr>
            <p:cNvPr id="109" name="TextBox 108">
              <a:extLst>
                <a:ext uri="{FF2B5EF4-FFF2-40B4-BE49-F238E27FC236}">
                  <a16:creationId xmlns:a16="http://schemas.microsoft.com/office/drawing/2014/main" id="{7FBACC53-36FA-4952-A239-9C57AC553E60}"/>
                </a:ext>
              </a:extLst>
            </p:cNvPr>
            <p:cNvSpPr txBox="1"/>
            <p:nvPr/>
          </p:nvSpPr>
          <p:spPr>
            <a:xfrm>
              <a:off x="3698662" y="3022368"/>
              <a:ext cx="684482" cy="197746"/>
            </a:xfrm>
            <a:prstGeom prst="rect">
              <a:avLst/>
            </a:prstGeom>
            <a:noFill/>
          </p:spPr>
          <p:txBody>
            <a:bodyPr wrap="none" lIns="0" tIns="0" rIns="0" bIns="0" rtlCol="0">
              <a:spAutoFit/>
            </a:bodyPr>
            <a:lstStyle>
              <a:defPPr>
                <a:defRPr lang="en-US"/>
              </a:defPPr>
              <a:lvl1pPr marR="0" lvl="0" indent="0" algn="ctr" fontAlgn="auto">
                <a:lnSpc>
                  <a:spcPct val="90000"/>
                </a:lnSpc>
                <a:spcBef>
                  <a:spcPts val="0"/>
                </a:spcBef>
                <a:spcAft>
                  <a:spcPts val="600"/>
                </a:spcAft>
                <a:buClrTx/>
                <a:buSzTx/>
                <a:buFontTx/>
                <a:buNone/>
                <a:tabLst/>
                <a:defRPr kumimoji="0" sz="1400" b="0" i="0" u="none" strike="noStrike" cap="none" spc="0" normalizeH="0" baseline="0">
                  <a:ln>
                    <a:noFill/>
                  </a:ln>
                  <a:gradFill>
                    <a:gsLst>
                      <a:gs pos="2917">
                        <a:srgbClr val="1A1A1A"/>
                      </a:gs>
                      <a:gs pos="30000">
                        <a:srgbClr val="1A1A1A"/>
                      </a:gs>
                    </a:gsLst>
                    <a:lin ang="5400000" scaled="0"/>
                  </a:gradFill>
                  <a:effectLst/>
                  <a:uLnTx/>
                  <a:uFillTx/>
                  <a:latin typeface="Segoe UI Semibold" panose="020B0702040204020203" pitchFamily="34" charset="0"/>
                  <a:cs typeface="Segoe UI Semibold" panose="020B0702040204020203" pitchFamily="34" charset="0"/>
                </a:defRPr>
              </a:lvl1pPr>
            </a:lstStyle>
            <a:p>
              <a:pPr defTabSz="932563">
                <a:spcAft>
                  <a:spcPts val="612"/>
                </a:spcAft>
                <a:defRPr/>
              </a:pPr>
              <a:r>
                <a:rPr lang="en-US" sz="1428">
                  <a:solidFill>
                    <a:srgbClr val="000000"/>
                  </a:solidFill>
                  <a:latin typeface="Segoe UI"/>
                </a:rPr>
                <a:t>Timeline</a:t>
              </a:r>
            </a:p>
          </p:txBody>
        </p:sp>
      </p:grpSp>
      <p:grpSp>
        <p:nvGrpSpPr>
          <p:cNvPr id="149" name="Group 148">
            <a:extLst>
              <a:ext uri="{FF2B5EF4-FFF2-40B4-BE49-F238E27FC236}">
                <a16:creationId xmlns:a16="http://schemas.microsoft.com/office/drawing/2014/main" id="{7BBC326E-7CA8-4277-A3C6-72831B418F54}"/>
              </a:ext>
            </a:extLst>
          </p:cNvPr>
          <p:cNvGrpSpPr/>
          <p:nvPr/>
        </p:nvGrpSpPr>
        <p:grpSpPr>
          <a:xfrm>
            <a:off x="2583701" y="1326397"/>
            <a:ext cx="1077108" cy="863101"/>
            <a:chOff x="9432924" y="395057"/>
            <a:chExt cx="608808" cy="487847"/>
          </a:xfrm>
        </p:grpSpPr>
        <p:sp>
          <p:nvSpPr>
            <p:cNvPr id="151" name="Freeform 5">
              <a:extLst>
                <a:ext uri="{FF2B5EF4-FFF2-40B4-BE49-F238E27FC236}">
                  <a16:creationId xmlns:a16="http://schemas.microsoft.com/office/drawing/2014/main" id="{24C76CF3-4F1E-4920-AC85-851B7DC98350}"/>
                </a:ext>
              </a:extLst>
            </p:cNvPr>
            <p:cNvSpPr>
              <a:spLocks/>
            </p:cNvSpPr>
            <p:nvPr/>
          </p:nvSpPr>
          <p:spPr bwMode="auto">
            <a:xfrm>
              <a:off x="9432924" y="484189"/>
              <a:ext cx="508505" cy="398715"/>
            </a:xfrm>
            <a:custGeom>
              <a:avLst/>
              <a:gdLst>
                <a:gd name="T0" fmla="*/ 0 w 426"/>
                <a:gd name="T1" fmla="*/ 12 h 333"/>
                <a:gd name="T2" fmla="*/ 0 w 426"/>
                <a:gd name="T3" fmla="*/ 12 h 333"/>
                <a:gd name="T4" fmla="*/ 0 w 426"/>
                <a:gd name="T5" fmla="*/ 255 h 333"/>
                <a:gd name="T6" fmla="*/ 12 w 426"/>
                <a:gd name="T7" fmla="*/ 268 h 333"/>
                <a:gd name="T8" fmla="*/ 195 w 426"/>
                <a:gd name="T9" fmla="*/ 268 h 333"/>
                <a:gd name="T10" fmla="*/ 195 w 426"/>
                <a:gd name="T11" fmla="*/ 306 h 333"/>
                <a:gd name="T12" fmla="*/ 130 w 426"/>
                <a:gd name="T13" fmla="*/ 306 h 333"/>
                <a:gd name="T14" fmla="*/ 130 w 426"/>
                <a:gd name="T15" fmla="*/ 333 h 333"/>
                <a:gd name="T16" fmla="*/ 293 w 426"/>
                <a:gd name="T17" fmla="*/ 333 h 333"/>
                <a:gd name="T18" fmla="*/ 293 w 426"/>
                <a:gd name="T19" fmla="*/ 306 h 333"/>
                <a:gd name="T20" fmla="*/ 228 w 426"/>
                <a:gd name="T21" fmla="*/ 306 h 333"/>
                <a:gd name="T22" fmla="*/ 228 w 426"/>
                <a:gd name="T23" fmla="*/ 268 h 333"/>
                <a:gd name="T24" fmla="*/ 413 w 426"/>
                <a:gd name="T25" fmla="*/ 268 h 333"/>
                <a:gd name="T26" fmla="*/ 426 w 426"/>
                <a:gd name="T27" fmla="*/ 255 h 333"/>
                <a:gd name="T28" fmla="*/ 426 w 426"/>
                <a:gd name="T29" fmla="*/ 12 h 333"/>
                <a:gd name="T30" fmla="*/ 413 w 426"/>
                <a:gd name="T31" fmla="*/ 0 h 333"/>
                <a:gd name="T32" fmla="*/ 12 w 426"/>
                <a:gd name="T33" fmla="*/ 0 h 333"/>
                <a:gd name="T34" fmla="*/ 0 w 426"/>
                <a:gd name="T35" fmla="*/ 12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6" h="333">
                  <a:moveTo>
                    <a:pt x="0" y="12"/>
                  </a:moveTo>
                  <a:lnTo>
                    <a:pt x="0" y="12"/>
                  </a:lnTo>
                  <a:lnTo>
                    <a:pt x="0" y="255"/>
                  </a:lnTo>
                  <a:cubicBezTo>
                    <a:pt x="0" y="262"/>
                    <a:pt x="5" y="268"/>
                    <a:pt x="12" y="268"/>
                  </a:cubicBezTo>
                  <a:lnTo>
                    <a:pt x="195" y="268"/>
                  </a:lnTo>
                  <a:lnTo>
                    <a:pt x="195" y="306"/>
                  </a:lnTo>
                  <a:lnTo>
                    <a:pt x="130" y="306"/>
                  </a:lnTo>
                  <a:lnTo>
                    <a:pt x="130" y="333"/>
                  </a:lnTo>
                  <a:lnTo>
                    <a:pt x="293" y="333"/>
                  </a:lnTo>
                  <a:lnTo>
                    <a:pt x="293" y="306"/>
                  </a:lnTo>
                  <a:lnTo>
                    <a:pt x="228" y="306"/>
                  </a:lnTo>
                  <a:lnTo>
                    <a:pt x="228" y="268"/>
                  </a:lnTo>
                  <a:lnTo>
                    <a:pt x="413" y="268"/>
                  </a:lnTo>
                  <a:cubicBezTo>
                    <a:pt x="420" y="268"/>
                    <a:pt x="426" y="262"/>
                    <a:pt x="426" y="255"/>
                  </a:cubicBezTo>
                  <a:lnTo>
                    <a:pt x="426" y="12"/>
                  </a:lnTo>
                  <a:cubicBezTo>
                    <a:pt x="426" y="5"/>
                    <a:pt x="420" y="0"/>
                    <a:pt x="413" y="0"/>
                  </a:cubicBezTo>
                  <a:lnTo>
                    <a:pt x="12" y="0"/>
                  </a:lnTo>
                  <a:cubicBezTo>
                    <a:pt x="5" y="0"/>
                    <a:pt x="0" y="5"/>
                    <a:pt x="0" y="12"/>
                  </a:cubicBezTo>
                  <a:close/>
                </a:path>
              </a:pathLst>
            </a:custGeom>
            <a:solidFill>
              <a:schemeClr val="tx1"/>
            </a:solidFill>
            <a:ln w="0">
              <a:noFill/>
              <a:prstDash val="solid"/>
              <a:round/>
              <a:headEnd/>
              <a:tailEnd/>
            </a:ln>
          </p:spPr>
          <p:txBody>
            <a:bodyPr vert="horz" wrap="square" lIns="93260" tIns="46630" rIns="93260" bIns="46630" numCol="1" anchor="t" anchorCtr="0" compatLnSpc="1">
              <a:prstTxWarp prst="textNoShape">
                <a:avLst/>
              </a:prstTxWarp>
            </a:bodyPr>
            <a:lstStyle/>
            <a:p>
              <a:pPr defTabSz="932563">
                <a:defRPr/>
              </a:pPr>
              <a:endParaRPr lang="en-US">
                <a:solidFill>
                  <a:srgbClr val="000000"/>
                </a:solidFill>
                <a:latin typeface="Segoe UI"/>
              </a:endParaRPr>
            </a:p>
          </p:txBody>
        </p:sp>
        <p:grpSp>
          <p:nvGrpSpPr>
            <p:cNvPr id="152" name="Group 151">
              <a:extLst>
                <a:ext uri="{FF2B5EF4-FFF2-40B4-BE49-F238E27FC236}">
                  <a16:creationId xmlns:a16="http://schemas.microsoft.com/office/drawing/2014/main" id="{7797C22B-8BA5-40AB-9F0C-32C1C513ECE5}"/>
                </a:ext>
              </a:extLst>
            </p:cNvPr>
            <p:cNvGrpSpPr/>
            <p:nvPr/>
          </p:nvGrpSpPr>
          <p:grpSpPr>
            <a:xfrm>
              <a:off x="9468355" y="511969"/>
              <a:ext cx="435264" cy="261937"/>
              <a:chOff x="9468355" y="509588"/>
              <a:chExt cx="435264" cy="261937"/>
            </a:xfrm>
          </p:grpSpPr>
          <p:sp>
            <p:nvSpPr>
              <p:cNvPr id="161" name="Rectangle 160">
                <a:extLst>
                  <a:ext uri="{FF2B5EF4-FFF2-40B4-BE49-F238E27FC236}">
                    <a16:creationId xmlns:a16="http://schemas.microsoft.com/office/drawing/2014/main" id="{762CE813-C66B-4119-A2A3-F56BD015B439}"/>
                  </a:ext>
                </a:extLst>
              </p:cNvPr>
              <p:cNvSpPr/>
              <p:nvPr/>
            </p:nvSpPr>
            <p:spPr bwMode="auto">
              <a:xfrm>
                <a:off x="9468355" y="509588"/>
                <a:ext cx="435264" cy="261937"/>
              </a:xfrm>
              <a:prstGeom prst="rect">
                <a:avLst/>
              </a:prstGeom>
              <a:solidFill>
                <a:srgbClr val="C1C1C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62" name="Group 161">
                <a:extLst>
                  <a:ext uri="{FF2B5EF4-FFF2-40B4-BE49-F238E27FC236}">
                    <a16:creationId xmlns:a16="http://schemas.microsoft.com/office/drawing/2014/main" id="{397E4658-D04F-4048-934E-749D3D34F043}"/>
                  </a:ext>
                </a:extLst>
              </p:cNvPr>
              <p:cNvGrpSpPr/>
              <p:nvPr/>
            </p:nvGrpSpPr>
            <p:grpSpPr>
              <a:xfrm>
                <a:off x="9512805" y="597693"/>
                <a:ext cx="174625" cy="139700"/>
                <a:chOff x="8921568" y="690563"/>
                <a:chExt cx="174625" cy="139700"/>
              </a:xfrm>
            </p:grpSpPr>
            <p:sp>
              <p:nvSpPr>
                <p:cNvPr id="163" name="Freeform 25">
                  <a:extLst>
                    <a:ext uri="{FF2B5EF4-FFF2-40B4-BE49-F238E27FC236}">
                      <a16:creationId xmlns:a16="http://schemas.microsoft.com/office/drawing/2014/main" id="{66B5D61B-0174-4064-AB25-648E036ABDCF}"/>
                    </a:ext>
                  </a:extLst>
                </p:cNvPr>
                <p:cNvSpPr>
                  <a:spLocks/>
                </p:cNvSpPr>
                <p:nvPr/>
              </p:nvSpPr>
              <p:spPr bwMode="auto">
                <a:xfrm>
                  <a:off x="8921568" y="720725"/>
                  <a:ext cx="41275" cy="109537"/>
                </a:xfrm>
                <a:custGeom>
                  <a:avLst/>
                  <a:gdLst>
                    <a:gd name="T0" fmla="*/ 26 w 26"/>
                    <a:gd name="T1" fmla="*/ 0 h 67"/>
                    <a:gd name="T2" fmla="*/ 26 w 26"/>
                    <a:gd name="T3" fmla="*/ 0 h 67"/>
                    <a:gd name="T4" fmla="*/ 0 w 26"/>
                    <a:gd name="T5" fmla="*/ 0 h 67"/>
                    <a:gd name="T6" fmla="*/ 0 w 26"/>
                    <a:gd name="T7" fmla="*/ 67 h 67"/>
                    <a:gd name="T8" fmla="*/ 26 w 26"/>
                    <a:gd name="T9" fmla="*/ 67 h 67"/>
                    <a:gd name="T10" fmla="*/ 26 w 26"/>
                    <a:gd name="T11" fmla="*/ 0 h 67"/>
                  </a:gdLst>
                  <a:ahLst/>
                  <a:cxnLst>
                    <a:cxn ang="0">
                      <a:pos x="T0" y="T1"/>
                    </a:cxn>
                    <a:cxn ang="0">
                      <a:pos x="T2" y="T3"/>
                    </a:cxn>
                    <a:cxn ang="0">
                      <a:pos x="T4" y="T5"/>
                    </a:cxn>
                    <a:cxn ang="0">
                      <a:pos x="T6" y="T7"/>
                    </a:cxn>
                    <a:cxn ang="0">
                      <a:pos x="T8" y="T9"/>
                    </a:cxn>
                    <a:cxn ang="0">
                      <a:pos x="T10" y="T11"/>
                    </a:cxn>
                  </a:cxnLst>
                  <a:rect l="0" t="0" r="r" b="b"/>
                  <a:pathLst>
                    <a:path w="26" h="67">
                      <a:moveTo>
                        <a:pt x="26" y="0"/>
                      </a:moveTo>
                      <a:lnTo>
                        <a:pt x="26" y="0"/>
                      </a:lnTo>
                      <a:lnTo>
                        <a:pt x="0" y="0"/>
                      </a:lnTo>
                      <a:lnTo>
                        <a:pt x="0" y="67"/>
                      </a:lnTo>
                      <a:lnTo>
                        <a:pt x="26" y="67"/>
                      </a:lnTo>
                      <a:lnTo>
                        <a:pt x="26" y="0"/>
                      </a:lnTo>
                      <a:close/>
                    </a:path>
                  </a:pathLst>
                </a:custGeom>
                <a:solidFill>
                  <a:srgbClr val="808080"/>
                </a:solidFill>
                <a:ln w="0">
                  <a:noFill/>
                  <a:prstDash val="solid"/>
                  <a:round/>
                  <a:headEnd/>
                  <a:tailEnd/>
                </a:ln>
              </p:spPr>
              <p:txBody>
                <a:bodyPr vert="horz" wrap="square" lIns="93260" tIns="46630" rIns="93260" bIns="46630" numCol="1" anchor="t" anchorCtr="0" compatLnSpc="1">
                  <a:prstTxWarp prst="textNoShape">
                    <a:avLst/>
                  </a:prstTxWarp>
                </a:bodyPr>
                <a:lstStyle/>
                <a:p>
                  <a:pPr defTabSz="932563">
                    <a:defRPr/>
                  </a:pPr>
                  <a:endParaRPr lang="en-US">
                    <a:solidFill>
                      <a:srgbClr val="000000"/>
                    </a:solidFill>
                    <a:latin typeface="Segoe UI"/>
                  </a:endParaRPr>
                </a:p>
              </p:txBody>
            </p:sp>
            <p:sp>
              <p:nvSpPr>
                <p:cNvPr id="164" name="Freeform 26">
                  <a:extLst>
                    <a:ext uri="{FF2B5EF4-FFF2-40B4-BE49-F238E27FC236}">
                      <a16:creationId xmlns:a16="http://schemas.microsoft.com/office/drawing/2014/main" id="{0DBA0DC9-94C1-47E5-924B-DD00BC035B10}"/>
                    </a:ext>
                  </a:extLst>
                </p:cNvPr>
                <p:cNvSpPr>
                  <a:spLocks/>
                </p:cNvSpPr>
                <p:nvPr/>
              </p:nvSpPr>
              <p:spPr bwMode="auto">
                <a:xfrm>
                  <a:off x="8986655" y="762000"/>
                  <a:ext cx="42863" cy="68262"/>
                </a:xfrm>
                <a:custGeom>
                  <a:avLst/>
                  <a:gdLst>
                    <a:gd name="T0" fmla="*/ 26 w 26"/>
                    <a:gd name="T1" fmla="*/ 0 h 42"/>
                    <a:gd name="T2" fmla="*/ 26 w 26"/>
                    <a:gd name="T3" fmla="*/ 0 h 42"/>
                    <a:gd name="T4" fmla="*/ 0 w 26"/>
                    <a:gd name="T5" fmla="*/ 0 h 42"/>
                    <a:gd name="T6" fmla="*/ 0 w 26"/>
                    <a:gd name="T7" fmla="*/ 42 h 42"/>
                    <a:gd name="T8" fmla="*/ 26 w 26"/>
                    <a:gd name="T9" fmla="*/ 42 h 42"/>
                    <a:gd name="T10" fmla="*/ 26 w 26"/>
                    <a:gd name="T11" fmla="*/ 0 h 42"/>
                  </a:gdLst>
                  <a:ahLst/>
                  <a:cxnLst>
                    <a:cxn ang="0">
                      <a:pos x="T0" y="T1"/>
                    </a:cxn>
                    <a:cxn ang="0">
                      <a:pos x="T2" y="T3"/>
                    </a:cxn>
                    <a:cxn ang="0">
                      <a:pos x="T4" y="T5"/>
                    </a:cxn>
                    <a:cxn ang="0">
                      <a:pos x="T6" y="T7"/>
                    </a:cxn>
                    <a:cxn ang="0">
                      <a:pos x="T8" y="T9"/>
                    </a:cxn>
                    <a:cxn ang="0">
                      <a:pos x="T10" y="T11"/>
                    </a:cxn>
                  </a:cxnLst>
                  <a:rect l="0" t="0" r="r" b="b"/>
                  <a:pathLst>
                    <a:path w="26" h="42">
                      <a:moveTo>
                        <a:pt x="26" y="0"/>
                      </a:moveTo>
                      <a:lnTo>
                        <a:pt x="26" y="0"/>
                      </a:lnTo>
                      <a:lnTo>
                        <a:pt x="0" y="0"/>
                      </a:lnTo>
                      <a:lnTo>
                        <a:pt x="0" y="42"/>
                      </a:lnTo>
                      <a:lnTo>
                        <a:pt x="26" y="42"/>
                      </a:lnTo>
                      <a:lnTo>
                        <a:pt x="26" y="0"/>
                      </a:lnTo>
                      <a:close/>
                    </a:path>
                  </a:pathLst>
                </a:custGeom>
                <a:solidFill>
                  <a:srgbClr val="808080"/>
                </a:solidFill>
                <a:ln w="0">
                  <a:noFill/>
                  <a:prstDash val="solid"/>
                  <a:round/>
                  <a:headEnd/>
                  <a:tailEnd/>
                </a:ln>
              </p:spPr>
              <p:txBody>
                <a:bodyPr vert="horz" wrap="square" lIns="93260" tIns="46630" rIns="93260" bIns="46630" numCol="1" anchor="t" anchorCtr="0" compatLnSpc="1">
                  <a:prstTxWarp prst="textNoShape">
                    <a:avLst/>
                  </a:prstTxWarp>
                </a:bodyPr>
                <a:lstStyle/>
                <a:p>
                  <a:pPr defTabSz="932563">
                    <a:defRPr/>
                  </a:pPr>
                  <a:endParaRPr lang="en-US">
                    <a:solidFill>
                      <a:srgbClr val="000000"/>
                    </a:solidFill>
                    <a:latin typeface="Segoe UI"/>
                  </a:endParaRPr>
                </a:p>
              </p:txBody>
            </p:sp>
            <p:sp>
              <p:nvSpPr>
                <p:cNvPr id="169" name="Freeform 27">
                  <a:extLst>
                    <a:ext uri="{FF2B5EF4-FFF2-40B4-BE49-F238E27FC236}">
                      <a16:creationId xmlns:a16="http://schemas.microsoft.com/office/drawing/2014/main" id="{9EA8CF3D-D7B3-4AEB-80F4-E0287D10632A}"/>
                    </a:ext>
                  </a:extLst>
                </p:cNvPr>
                <p:cNvSpPr>
                  <a:spLocks/>
                </p:cNvSpPr>
                <p:nvPr/>
              </p:nvSpPr>
              <p:spPr bwMode="auto">
                <a:xfrm>
                  <a:off x="9051743" y="690563"/>
                  <a:ext cx="44450" cy="139700"/>
                </a:xfrm>
                <a:custGeom>
                  <a:avLst/>
                  <a:gdLst>
                    <a:gd name="T0" fmla="*/ 27 w 27"/>
                    <a:gd name="T1" fmla="*/ 0 h 85"/>
                    <a:gd name="T2" fmla="*/ 27 w 27"/>
                    <a:gd name="T3" fmla="*/ 0 h 85"/>
                    <a:gd name="T4" fmla="*/ 0 w 27"/>
                    <a:gd name="T5" fmla="*/ 0 h 85"/>
                    <a:gd name="T6" fmla="*/ 0 w 27"/>
                    <a:gd name="T7" fmla="*/ 85 h 85"/>
                    <a:gd name="T8" fmla="*/ 27 w 27"/>
                    <a:gd name="T9" fmla="*/ 85 h 85"/>
                    <a:gd name="T10" fmla="*/ 27 w 27"/>
                    <a:gd name="T11" fmla="*/ 0 h 85"/>
                  </a:gdLst>
                  <a:ahLst/>
                  <a:cxnLst>
                    <a:cxn ang="0">
                      <a:pos x="T0" y="T1"/>
                    </a:cxn>
                    <a:cxn ang="0">
                      <a:pos x="T2" y="T3"/>
                    </a:cxn>
                    <a:cxn ang="0">
                      <a:pos x="T4" y="T5"/>
                    </a:cxn>
                    <a:cxn ang="0">
                      <a:pos x="T6" y="T7"/>
                    </a:cxn>
                    <a:cxn ang="0">
                      <a:pos x="T8" y="T9"/>
                    </a:cxn>
                    <a:cxn ang="0">
                      <a:pos x="T10" y="T11"/>
                    </a:cxn>
                  </a:cxnLst>
                  <a:rect l="0" t="0" r="r" b="b"/>
                  <a:pathLst>
                    <a:path w="27" h="85">
                      <a:moveTo>
                        <a:pt x="27" y="0"/>
                      </a:moveTo>
                      <a:lnTo>
                        <a:pt x="27" y="0"/>
                      </a:lnTo>
                      <a:lnTo>
                        <a:pt x="0" y="0"/>
                      </a:lnTo>
                      <a:lnTo>
                        <a:pt x="0" y="85"/>
                      </a:lnTo>
                      <a:lnTo>
                        <a:pt x="27" y="85"/>
                      </a:lnTo>
                      <a:lnTo>
                        <a:pt x="27" y="0"/>
                      </a:lnTo>
                      <a:close/>
                    </a:path>
                  </a:pathLst>
                </a:custGeom>
                <a:solidFill>
                  <a:schemeClr val="accent3"/>
                </a:solidFill>
                <a:ln w="0">
                  <a:noFill/>
                  <a:prstDash val="solid"/>
                  <a:round/>
                  <a:headEnd/>
                  <a:tailEnd/>
                </a:ln>
              </p:spPr>
              <p:txBody>
                <a:bodyPr vert="horz" wrap="square" lIns="93260" tIns="46630" rIns="93260" bIns="46630" numCol="1" anchor="t" anchorCtr="0" compatLnSpc="1">
                  <a:prstTxWarp prst="textNoShape">
                    <a:avLst/>
                  </a:prstTxWarp>
                </a:bodyPr>
                <a:lstStyle/>
                <a:p>
                  <a:pPr defTabSz="932563">
                    <a:defRPr/>
                  </a:pPr>
                  <a:endParaRPr lang="en-US">
                    <a:solidFill>
                      <a:srgbClr val="000000"/>
                    </a:solidFill>
                    <a:latin typeface="Segoe UI"/>
                  </a:endParaRPr>
                </a:p>
              </p:txBody>
            </p:sp>
          </p:grpSp>
        </p:grpSp>
        <p:grpSp>
          <p:nvGrpSpPr>
            <p:cNvPr id="153" name="Group 152">
              <a:extLst>
                <a:ext uri="{FF2B5EF4-FFF2-40B4-BE49-F238E27FC236}">
                  <a16:creationId xmlns:a16="http://schemas.microsoft.com/office/drawing/2014/main" id="{2DF9A074-0313-4DC2-8AEE-50E8392E483D}"/>
                </a:ext>
              </a:extLst>
            </p:cNvPr>
            <p:cNvGrpSpPr/>
            <p:nvPr/>
          </p:nvGrpSpPr>
          <p:grpSpPr>
            <a:xfrm>
              <a:off x="9720010" y="395057"/>
              <a:ext cx="321722" cy="351067"/>
              <a:chOff x="9766529" y="358433"/>
              <a:chExt cx="376382" cy="410713"/>
            </a:xfrm>
          </p:grpSpPr>
          <p:sp>
            <p:nvSpPr>
              <p:cNvPr id="154" name="Rectangle 153">
                <a:extLst>
                  <a:ext uri="{FF2B5EF4-FFF2-40B4-BE49-F238E27FC236}">
                    <a16:creationId xmlns:a16="http://schemas.microsoft.com/office/drawing/2014/main" id="{BA68587D-0464-4764-8467-B55F7379B7C0}"/>
                  </a:ext>
                </a:extLst>
              </p:cNvPr>
              <p:cNvSpPr/>
              <p:nvPr/>
            </p:nvSpPr>
            <p:spPr bwMode="auto">
              <a:xfrm>
                <a:off x="9766529" y="358433"/>
                <a:ext cx="376382" cy="41071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55" name="Group 8">
                <a:extLst>
                  <a:ext uri="{FF2B5EF4-FFF2-40B4-BE49-F238E27FC236}">
                    <a16:creationId xmlns:a16="http://schemas.microsoft.com/office/drawing/2014/main" id="{A8A7DBC5-858F-4C0C-8C16-38EB375D99AD}"/>
                  </a:ext>
                </a:extLst>
              </p:cNvPr>
              <p:cNvGrpSpPr>
                <a:grpSpLocks noChangeAspect="1"/>
              </p:cNvGrpSpPr>
              <p:nvPr/>
            </p:nvGrpSpPr>
            <p:grpSpPr bwMode="auto">
              <a:xfrm>
                <a:off x="9804328" y="374456"/>
                <a:ext cx="317500" cy="361951"/>
                <a:chOff x="6212" y="212"/>
                <a:chExt cx="200" cy="228"/>
              </a:xfrm>
            </p:grpSpPr>
            <p:sp>
              <p:nvSpPr>
                <p:cNvPr id="156" name="Freeform 9">
                  <a:extLst>
                    <a:ext uri="{FF2B5EF4-FFF2-40B4-BE49-F238E27FC236}">
                      <a16:creationId xmlns:a16="http://schemas.microsoft.com/office/drawing/2014/main" id="{955FA449-DF13-4EB3-9E63-477666BBC12A}"/>
                    </a:ext>
                  </a:extLst>
                </p:cNvPr>
                <p:cNvSpPr>
                  <a:spLocks/>
                </p:cNvSpPr>
                <p:nvPr/>
              </p:nvSpPr>
              <p:spPr bwMode="auto">
                <a:xfrm>
                  <a:off x="6326" y="354"/>
                  <a:ext cx="43" cy="43"/>
                </a:xfrm>
                <a:custGeom>
                  <a:avLst/>
                  <a:gdLst>
                    <a:gd name="T0" fmla="*/ 80 w 80"/>
                    <a:gd name="T1" fmla="*/ 0 h 80"/>
                    <a:gd name="T2" fmla="*/ 80 w 80"/>
                    <a:gd name="T3" fmla="*/ 0 h 80"/>
                    <a:gd name="T4" fmla="*/ 0 w 80"/>
                    <a:gd name="T5" fmla="*/ 0 h 80"/>
                    <a:gd name="T6" fmla="*/ 0 w 80"/>
                    <a:gd name="T7" fmla="*/ 80 h 80"/>
                    <a:gd name="T8" fmla="*/ 80 w 80"/>
                    <a:gd name="T9" fmla="*/ 80 h 80"/>
                    <a:gd name="T10" fmla="*/ 80 w 80"/>
                    <a:gd name="T11" fmla="*/ 0 h 80"/>
                  </a:gdLst>
                  <a:ahLst/>
                  <a:cxnLst>
                    <a:cxn ang="0">
                      <a:pos x="T0" y="T1"/>
                    </a:cxn>
                    <a:cxn ang="0">
                      <a:pos x="T2" y="T3"/>
                    </a:cxn>
                    <a:cxn ang="0">
                      <a:pos x="T4" y="T5"/>
                    </a:cxn>
                    <a:cxn ang="0">
                      <a:pos x="T6" y="T7"/>
                    </a:cxn>
                    <a:cxn ang="0">
                      <a:pos x="T8" y="T9"/>
                    </a:cxn>
                    <a:cxn ang="0">
                      <a:pos x="T10" y="T11"/>
                    </a:cxn>
                  </a:cxnLst>
                  <a:rect l="0" t="0" r="r" b="b"/>
                  <a:pathLst>
                    <a:path w="80" h="80">
                      <a:moveTo>
                        <a:pt x="80" y="0"/>
                      </a:moveTo>
                      <a:lnTo>
                        <a:pt x="80" y="0"/>
                      </a:lnTo>
                      <a:lnTo>
                        <a:pt x="0" y="0"/>
                      </a:lnTo>
                      <a:lnTo>
                        <a:pt x="0" y="80"/>
                      </a:lnTo>
                      <a:lnTo>
                        <a:pt x="80" y="80"/>
                      </a:lnTo>
                      <a:lnTo>
                        <a:pt x="80" y="0"/>
                      </a:lnTo>
                      <a:close/>
                    </a:path>
                  </a:pathLst>
                </a:custGeom>
                <a:solidFill>
                  <a:srgbClr val="C1C1C1"/>
                </a:solidFill>
                <a:ln w="0">
                  <a:noFill/>
                  <a:prstDash val="solid"/>
                  <a:round/>
                  <a:headEnd/>
                  <a:tailEnd/>
                </a:ln>
              </p:spPr>
              <p:txBody>
                <a:bodyPr vert="horz" wrap="square" lIns="93260" tIns="46630" rIns="93260" bIns="46630" numCol="1" anchor="t" anchorCtr="0" compatLnSpc="1">
                  <a:prstTxWarp prst="textNoShape">
                    <a:avLst/>
                  </a:prstTxWarp>
                </a:bodyPr>
                <a:lstStyle/>
                <a:p>
                  <a:pPr defTabSz="932563">
                    <a:defRPr/>
                  </a:pPr>
                  <a:endParaRPr lang="en-US">
                    <a:solidFill>
                      <a:srgbClr val="000000"/>
                    </a:solidFill>
                    <a:latin typeface="Segoe UI"/>
                  </a:endParaRPr>
                </a:p>
              </p:txBody>
            </p:sp>
            <p:sp>
              <p:nvSpPr>
                <p:cNvPr id="157" name="Freeform 10">
                  <a:extLst>
                    <a:ext uri="{FF2B5EF4-FFF2-40B4-BE49-F238E27FC236}">
                      <a16:creationId xmlns:a16="http://schemas.microsoft.com/office/drawing/2014/main" id="{D0C2F276-E83F-4005-8360-72A4C37DA33E}"/>
                    </a:ext>
                  </a:extLst>
                </p:cNvPr>
                <p:cNvSpPr>
                  <a:spLocks noEditPoints="1"/>
                </p:cNvSpPr>
                <p:nvPr/>
              </p:nvSpPr>
              <p:spPr bwMode="auto">
                <a:xfrm>
                  <a:off x="6212" y="212"/>
                  <a:ext cx="200" cy="228"/>
                </a:xfrm>
                <a:custGeom>
                  <a:avLst/>
                  <a:gdLst>
                    <a:gd name="T0" fmla="*/ 0 w 373"/>
                    <a:gd name="T1" fmla="*/ 425 h 425"/>
                    <a:gd name="T2" fmla="*/ 0 w 373"/>
                    <a:gd name="T3" fmla="*/ 425 h 425"/>
                    <a:gd name="T4" fmla="*/ 373 w 373"/>
                    <a:gd name="T5" fmla="*/ 425 h 425"/>
                    <a:gd name="T6" fmla="*/ 373 w 373"/>
                    <a:gd name="T7" fmla="*/ 0 h 425"/>
                    <a:gd name="T8" fmla="*/ 0 w 373"/>
                    <a:gd name="T9" fmla="*/ 0 h 425"/>
                    <a:gd name="T10" fmla="*/ 0 w 373"/>
                    <a:gd name="T11" fmla="*/ 425 h 425"/>
                    <a:gd name="T12" fmla="*/ 54 w 373"/>
                    <a:gd name="T13" fmla="*/ 52 h 425"/>
                    <a:gd name="T14" fmla="*/ 54 w 373"/>
                    <a:gd name="T15" fmla="*/ 52 h 425"/>
                    <a:gd name="T16" fmla="*/ 320 w 373"/>
                    <a:gd name="T17" fmla="*/ 52 h 425"/>
                    <a:gd name="T18" fmla="*/ 320 w 373"/>
                    <a:gd name="T19" fmla="*/ 79 h 425"/>
                    <a:gd name="T20" fmla="*/ 54 w 373"/>
                    <a:gd name="T21" fmla="*/ 79 h 425"/>
                    <a:gd name="T22" fmla="*/ 54 w 373"/>
                    <a:gd name="T23" fmla="*/ 52 h 425"/>
                    <a:gd name="T24" fmla="*/ 54 w 373"/>
                    <a:gd name="T25" fmla="*/ 104 h 425"/>
                    <a:gd name="T26" fmla="*/ 54 w 373"/>
                    <a:gd name="T27" fmla="*/ 104 h 425"/>
                    <a:gd name="T28" fmla="*/ 320 w 373"/>
                    <a:gd name="T29" fmla="*/ 104 h 425"/>
                    <a:gd name="T30" fmla="*/ 320 w 373"/>
                    <a:gd name="T31" fmla="*/ 131 h 425"/>
                    <a:gd name="T32" fmla="*/ 54 w 373"/>
                    <a:gd name="T33" fmla="*/ 131 h 425"/>
                    <a:gd name="T34" fmla="*/ 54 w 373"/>
                    <a:gd name="T35" fmla="*/ 104 h 425"/>
                    <a:gd name="T36" fmla="*/ 54 w 373"/>
                    <a:gd name="T37" fmla="*/ 163 h 425"/>
                    <a:gd name="T38" fmla="*/ 54 w 373"/>
                    <a:gd name="T39" fmla="*/ 163 h 425"/>
                    <a:gd name="T40" fmla="*/ 320 w 373"/>
                    <a:gd name="T41" fmla="*/ 163 h 425"/>
                    <a:gd name="T42" fmla="*/ 320 w 373"/>
                    <a:gd name="T43" fmla="*/ 189 h 425"/>
                    <a:gd name="T44" fmla="*/ 54 w 373"/>
                    <a:gd name="T45" fmla="*/ 189 h 425"/>
                    <a:gd name="T46" fmla="*/ 54 w 373"/>
                    <a:gd name="T47" fmla="*/ 163 h 425"/>
                    <a:gd name="T48" fmla="*/ 187 w 373"/>
                    <a:gd name="T49" fmla="*/ 238 h 425"/>
                    <a:gd name="T50" fmla="*/ 187 w 373"/>
                    <a:gd name="T51" fmla="*/ 238 h 425"/>
                    <a:gd name="T52" fmla="*/ 320 w 373"/>
                    <a:gd name="T53" fmla="*/ 238 h 425"/>
                    <a:gd name="T54" fmla="*/ 320 w 373"/>
                    <a:gd name="T55" fmla="*/ 371 h 425"/>
                    <a:gd name="T56" fmla="*/ 187 w 373"/>
                    <a:gd name="T57" fmla="*/ 371 h 425"/>
                    <a:gd name="T58" fmla="*/ 187 w 373"/>
                    <a:gd name="T59" fmla="*/ 238 h 425"/>
                    <a:gd name="T60" fmla="*/ 54 w 373"/>
                    <a:gd name="T61" fmla="*/ 238 h 425"/>
                    <a:gd name="T62" fmla="*/ 54 w 373"/>
                    <a:gd name="T63" fmla="*/ 238 h 425"/>
                    <a:gd name="T64" fmla="*/ 160 w 373"/>
                    <a:gd name="T65" fmla="*/ 238 h 425"/>
                    <a:gd name="T66" fmla="*/ 160 w 373"/>
                    <a:gd name="T67" fmla="*/ 265 h 425"/>
                    <a:gd name="T68" fmla="*/ 54 w 373"/>
                    <a:gd name="T69" fmla="*/ 265 h 425"/>
                    <a:gd name="T70" fmla="*/ 54 w 373"/>
                    <a:gd name="T71" fmla="*/ 238 h 425"/>
                    <a:gd name="T72" fmla="*/ 54 w 373"/>
                    <a:gd name="T73" fmla="*/ 291 h 425"/>
                    <a:gd name="T74" fmla="*/ 54 w 373"/>
                    <a:gd name="T75" fmla="*/ 291 h 425"/>
                    <a:gd name="T76" fmla="*/ 160 w 373"/>
                    <a:gd name="T77" fmla="*/ 291 h 425"/>
                    <a:gd name="T78" fmla="*/ 160 w 373"/>
                    <a:gd name="T79" fmla="*/ 318 h 425"/>
                    <a:gd name="T80" fmla="*/ 54 w 373"/>
                    <a:gd name="T81" fmla="*/ 318 h 425"/>
                    <a:gd name="T82" fmla="*/ 54 w 373"/>
                    <a:gd name="T83" fmla="*/ 291 h 425"/>
                    <a:gd name="T84" fmla="*/ 54 w 373"/>
                    <a:gd name="T85" fmla="*/ 345 h 425"/>
                    <a:gd name="T86" fmla="*/ 54 w 373"/>
                    <a:gd name="T87" fmla="*/ 345 h 425"/>
                    <a:gd name="T88" fmla="*/ 160 w 373"/>
                    <a:gd name="T89" fmla="*/ 345 h 425"/>
                    <a:gd name="T90" fmla="*/ 160 w 373"/>
                    <a:gd name="T91" fmla="*/ 371 h 425"/>
                    <a:gd name="T92" fmla="*/ 54 w 373"/>
                    <a:gd name="T93" fmla="*/ 371 h 425"/>
                    <a:gd name="T94" fmla="*/ 54 w 373"/>
                    <a:gd name="T95" fmla="*/ 345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73" h="425">
                      <a:moveTo>
                        <a:pt x="0" y="425"/>
                      </a:moveTo>
                      <a:lnTo>
                        <a:pt x="0" y="425"/>
                      </a:lnTo>
                      <a:lnTo>
                        <a:pt x="373" y="425"/>
                      </a:lnTo>
                      <a:lnTo>
                        <a:pt x="373" y="0"/>
                      </a:lnTo>
                      <a:lnTo>
                        <a:pt x="0" y="0"/>
                      </a:lnTo>
                      <a:lnTo>
                        <a:pt x="0" y="425"/>
                      </a:lnTo>
                      <a:close/>
                      <a:moveTo>
                        <a:pt x="54" y="52"/>
                      </a:moveTo>
                      <a:lnTo>
                        <a:pt x="54" y="52"/>
                      </a:lnTo>
                      <a:lnTo>
                        <a:pt x="320" y="52"/>
                      </a:lnTo>
                      <a:lnTo>
                        <a:pt x="320" y="79"/>
                      </a:lnTo>
                      <a:lnTo>
                        <a:pt x="54" y="79"/>
                      </a:lnTo>
                      <a:lnTo>
                        <a:pt x="54" y="52"/>
                      </a:lnTo>
                      <a:close/>
                      <a:moveTo>
                        <a:pt x="54" y="104"/>
                      </a:moveTo>
                      <a:lnTo>
                        <a:pt x="54" y="104"/>
                      </a:lnTo>
                      <a:lnTo>
                        <a:pt x="320" y="104"/>
                      </a:lnTo>
                      <a:lnTo>
                        <a:pt x="320" y="131"/>
                      </a:lnTo>
                      <a:lnTo>
                        <a:pt x="54" y="131"/>
                      </a:lnTo>
                      <a:lnTo>
                        <a:pt x="54" y="104"/>
                      </a:lnTo>
                      <a:close/>
                      <a:moveTo>
                        <a:pt x="54" y="163"/>
                      </a:moveTo>
                      <a:lnTo>
                        <a:pt x="54" y="163"/>
                      </a:lnTo>
                      <a:lnTo>
                        <a:pt x="320" y="163"/>
                      </a:lnTo>
                      <a:lnTo>
                        <a:pt x="320" y="189"/>
                      </a:lnTo>
                      <a:lnTo>
                        <a:pt x="54" y="189"/>
                      </a:lnTo>
                      <a:lnTo>
                        <a:pt x="54" y="163"/>
                      </a:lnTo>
                      <a:close/>
                      <a:moveTo>
                        <a:pt x="187" y="238"/>
                      </a:moveTo>
                      <a:lnTo>
                        <a:pt x="187" y="238"/>
                      </a:lnTo>
                      <a:lnTo>
                        <a:pt x="320" y="238"/>
                      </a:lnTo>
                      <a:lnTo>
                        <a:pt x="320" y="371"/>
                      </a:lnTo>
                      <a:lnTo>
                        <a:pt x="187" y="371"/>
                      </a:lnTo>
                      <a:lnTo>
                        <a:pt x="187" y="238"/>
                      </a:lnTo>
                      <a:close/>
                      <a:moveTo>
                        <a:pt x="54" y="238"/>
                      </a:moveTo>
                      <a:lnTo>
                        <a:pt x="54" y="238"/>
                      </a:lnTo>
                      <a:lnTo>
                        <a:pt x="160" y="238"/>
                      </a:lnTo>
                      <a:lnTo>
                        <a:pt x="160" y="265"/>
                      </a:lnTo>
                      <a:lnTo>
                        <a:pt x="54" y="265"/>
                      </a:lnTo>
                      <a:lnTo>
                        <a:pt x="54" y="238"/>
                      </a:lnTo>
                      <a:close/>
                      <a:moveTo>
                        <a:pt x="54" y="291"/>
                      </a:moveTo>
                      <a:lnTo>
                        <a:pt x="54" y="291"/>
                      </a:lnTo>
                      <a:lnTo>
                        <a:pt x="160" y="291"/>
                      </a:lnTo>
                      <a:lnTo>
                        <a:pt x="160" y="318"/>
                      </a:lnTo>
                      <a:lnTo>
                        <a:pt x="54" y="318"/>
                      </a:lnTo>
                      <a:lnTo>
                        <a:pt x="54" y="291"/>
                      </a:lnTo>
                      <a:close/>
                      <a:moveTo>
                        <a:pt x="54" y="345"/>
                      </a:moveTo>
                      <a:lnTo>
                        <a:pt x="54" y="345"/>
                      </a:lnTo>
                      <a:lnTo>
                        <a:pt x="160" y="345"/>
                      </a:lnTo>
                      <a:lnTo>
                        <a:pt x="160" y="371"/>
                      </a:lnTo>
                      <a:lnTo>
                        <a:pt x="54" y="371"/>
                      </a:lnTo>
                      <a:lnTo>
                        <a:pt x="54" y="345"/>
                      </a:lnTo>
                      <a:close/>
                    </a:path>
                  </a:pathLst>
                </a:custGeom>
                <a:solidFill>
                  <a:srgbClr val="C1C1C1"/>
                </a:solidFill>
                <a:ln w="0">
                  <a:noFill/>
                  <a:prstDash val="solid"/>
                  <a:round/>
                  <a:headEnd/>
                  <a:tailEnd/>
                </a:ln>
              </p:spPr>
              <p:txBody>
                <a:bodyPr vert="horz" wrap="square" lIns="93260" tIns="46630" rIns="93260" bIns="46630" numCol="1" anchor="t" anchorCtr="0" compatLnSpc="1">
                  <a:prstTxWarp prst="textNoShape">
                    <a:avLst/>
                  </a:prstTxWarp>
                </a:bodyPr>
                <a:lstStyle/>
                <a:p>
                  <a:pPr defTabSz="932563">
                    <a:defRPr/>
                  </a:pPr>
                  <a:endParaRPr lang="en-US">
                    <a:solidFill>
                      <a:srgbClr val="000000"/>
                    </a:solidFill>
                    <a:latin typeface="Segoe UI"/>
                  </a:endParaRPr>
                </a:p>
              </p:txBody>
            </p:sp>
            <p:sp>
              <p:nvSpPr>
                <p:cNvPr id="158" name="Freeform 11">
                  <a:extLst>
                    <a:ext uri="{FF2B5EF4-FFF2-40B4-BE49-F238E27FC236}">
                      <a16:creationId xmlns:a16="http://schemas.microsoft.com/office/drawing/2014/main" id="{C1A9F77B-2A8F-4FB8-8266-755A1566C931}"/>
                    </a:ext>
                  </a:extLst>
                </p:cNvPr>
                <p:cNvSpPr>
                  <a:spLocks/>
                </p:cNvSpPr>
                <p:nvPr/>
              </p:nvSpPr>
              <p:spPr bwMode="auto">
                <a:xfrm>
                  <a:off x="6241" y="339"/>
                  <a:ext cx="57" cy="15"/>
                </a:xfrm>
                <a:custGeom>
                  <a:avLst/>
                  <a:gdLst>
                    <a:gd name="T0" fmla="*/ 0 w 106"/>
                    <a:gd name="T1" fmla="*/ 27 h 27"/>
                    <a:gd name="T2" fmla="*/ 0 w 106"/>
                    <a:gd name="T3" fmla="*/ 27 h 27"/>
                    <a:gd name="T4" fmla="*/ 106 w 106"/>
                    <a:gd name="T5" fmla="*/ 27 h 27"/>
                    <a:gd name="T6" fmla="*/ 106 w 106"/>
                    <a:gd name="T7" fmla="*/ 0 h 27"/>
                    <a:gd name="T8" fmla="*/ 0 w 106"/>
                    <a:gd name="T9" fmla="*/ 0 h 27"/>
                    <a:gd name="T10" fmla="*/ 0 w 106"/>
                    <a:gd name="T11" fmla="*/ 27 h 27"/>
                  </a:gdLst>
                  <a:ahLst/>
                  <a:cxnLst>
                    <a:cxn ang="0">
                      <a:pos x="T0" y="T1"/>
                    </a:cxn>
                    <a:cxn ang="0">
                      <a:pos x="T2" y="T3"/>
                    </a:cxn>
                    <a:cxn ang="0">
                      <a:pos x="T4" y="T5"/>
                    </a:cxn>
                    <a:cxn ang="0">
                      <a:pos x="T6" y="T7"/>
                    </a:cxn>
                    <a:cxn ang="0">
                      <a:pos x="T8" y="T9"/>
                    </a:cxn>
                    <a:cxn ang="0">
                      <a:pos x="T10" y="T11"/>
                    </a:cxn>
                  </a:cxnLst>
                  <a:rect l="0" t="0" r="r" b="b"/>
                  <a:pathLst>
                    <a:path w="106" h="27">
                      <a:moveTo>
                        <a:pt x="0" y="27"/>
                      </a:moveTo>
                      <a:lnTo>
                        <a:pt x="0" y="27"/>
                      </a:lnTo>
                      <a:lnTo>
                        <a:pt x="106" y="27"/>
                      </a:lnTo>
                      <a:lnTo>
                        <a:pt x="106" y="0"/>
                      </a:lnTo>
                      <a:lnTo>
                        <a:pt x="0" y="0"/>
                      </a:lnTo>
                      <a:lnTo>
                        <a:pt x="0" y="27"/>
                      </a:lnTo>
                      <a:close/>
                    </a:path>
                  </a:pathLst>
                </a:custGeom>
                <a:solidFill>
                  <a:schemeClr val="accent3"/>
                </a:solidFill>
                <a:ln w="0">
                  <a:noFill/>
                  <a:prstDash val="solid"/>
                  <a:round/>
                  <a:headEnd/>
                  <a:tailEnd/>
                </a:ln>
              </p:spPr>
              <p:txBody>
                <a:bodyPr vert="horz" wrap="square" lIns="93260" tIns="46630" rIns="93260" bIns="46630" numCol="1" anchor="t" anchorCtr="0" compatLnSpc="1">
                  <a:prstTxWarp prst="textNoShape">
                    <a:avLst/>
                  </a:prstTxWarp>
                </a:bodyPr>
                <a:lstStyle/>
                <a:p>
                  <a:pPr defTabSz="932563">
                    <a:defRPr/>
                  </a:pPr>
                  <a:endParaRPr lang="en-US">
                    <a:solidFill>
                      <a:srgbClr val="000000"/>
                    </a:solidFill>
                    <a:latin typeface="Segoe UI"/>
                  </a:endParaRPr>
                </a:p>
              </p:txBody>
            </p:sp>
            <p:sp>
              <p:nvSpPr>
                <p:cNvPr id="159" name="Freeform 12">
                  <a:extLst>
                    <a:ext uri="{FF2B5EF4-FFF2-40B4-BE49-F238E27FC236}">
                      <a16:creationId xmlns:a16="http://schemas.microsoft.com/office/drawing/2014/main" id="{24197358-5E92-4288-9787-3602A4B435EA}"/>
                    </a:ext>
                  </a:extLst>
                </p:cNvPr>
                <p:cNvSpPr>
                  <a:spLocks/>
                </p:cNvSpPr>
                <p:nvPr/>
              </p:nvSpPr>
              <p:spPr bwMode="auto">
                <a:xfrm>
                  <a:off x="6241" y="240"/>
                  <a:ext cx="142" cy="14"/>
                </a:xfrm>
                <a:custGeom>
                  <a:avLst/>
                  <a:gdLst>
                    <a:gd name="T0" fmla="*/ 266 w 266"/>
                    <a:gd name="T1" fmla="*/ 0 h 27"/>
                    <a:gd name="T2" fmla="*/ 266 w 266"/>
                    <a:gd name="T3" fmla="*/ 0 h 27"/>
                    <a:gd name="T4" fmla="*/ 0 w 266"/>
                    <a:gd name="T5" fmla="*/ 0 h 27"/>
                    <a:gd name="T6" fmla="*/ 0 w 266"/>
                    <a:gd name="T7" fmla="*/ 27 h 27"/>
                    <a:gd name="T8" fmla="*/ 266 w 266"/>
                    <a:gd name="T9" fmla="*/ 27 h 27"/>
                    <a:gd name="T10" fmla="*/ 266 w 266"/>
                    <a:gd name="T11" fmla="*/ 0 h 27"/>
                  </a:gdLst>
                  <a:ahLst/>
                  <a:cxnLst>
                    <a:cxn ang="0">
                      <a:pos x="T0" y="T1"/>
                    </a:cxn>
                    <a:cxn ang="0">
                      <a:pos x="T2" y="T3"/>
                    </a:cxn>
                    <a:cxn ang="0">
                      <a:pos x="T4" y="T5"/>
                    </a:cxn>
                    <a:cxn ang="0">
                      <a:pos x="T6" y="T7"/>
                    </a:cxn>
                    <a:cxn ang="0">
                      <a:pos x="T8" y="T9"/>
                    </a:cxn>
                    <a:cxn ang="0">
                      <a:pos x="T10" y="T11"/>
                    </a:cxn>
                  </a:cxnLst>
                  <a:rect l="0" t="0" r="r" b="b"/>
                  <a:pathLst>
                    <a:path w="266" h="27">
                      <a:moveTo>
                        <a:pt x="266" y="0"/>
                      </a:moveTo>
                      <a:lnTo>
                        <a:pt x="266" y="0"/>
                      </a:lnTo>
                      <a:lnTo>
                        <a:pt x="0" y="0"/>
                      </a:lnTo>
                      <a:lnTo>
                        <a:pt x="0" y="27"/>
                      </a:lnTo>
                      <a:lnTo>
                        <a:pt x="266" y="27"/>
                      </a:lnTo>
                      <a:lnTo>
                        <a:pt x="266" y="0"/>
                      </a:lnTo>
                      <a:close/>
                    </a:path>
                  </a:pathLst>
                </a:custGeom>
                <a:solidFill>
                  <a:schemeClr val="tx1"/>
                </a:solidFill>
                <a:ln w="0">
                  <a:noFill/>
                  <a:prstDash val="solid"/>
                  <a:round/>
                  <a:headEnd/>
                  <a:tailEnd/>
                </a:ln>
              </p:spPr>
              <p:txBody>
                <a:bodyPr vert="horz" wrap="square" lIns="93260" tIns="46630" rIns="93260" bIns="46630" numCol="1" anchor="t" anchorCtr="0" compatLnSpc="1">
                  <a:prstTxWarp prst="textNoShape">
                    <a:avLst/>
                  </a:prstTxWarp>
                </a:bodyPr>
                <a:lstStyle/>
                <a:p>
                  <a:pPr defTabSz="932563">
                    <a:defRPr/>
                  </a:pPr>
                  <a:endParaRPr lang="en-US">
                    <a:solidFill>
                      <a:srgbClr val="000000"/>
                    </a:solidFill>
                    <a:latin typeface="Segoe UI"/>
                  </a:endParaRPr>
                </a:p>
              </p:txBody>
            </p:sp>
            <p:sp>
              <p:nvSpPr>
                <p:cNvPr id="160" name="Freeform 13">
                  <a:extLst>
                    <a:ext uri="{FF2B5EF4-FFF2-40B4-BE49-F238E27FC236}">
                      <a16:creationId xmlns:a16="http://schemas.microsoft.com/office/drawing/2014/main" id="{4C719AB7-F7C1-4824-9090-2CDDC581633B}"/>
                    </a:ext>
                  </a:extLst>
                </p:cNvPr>
                <p:cNvSpPr>
                  <a:spLocks noEditPoints="1"/>
                </p:cNvSpPr>
                <p:nvPr/>
              </p:nvSpPr>
              <p:spPr bwMode="auto">
                <a:xfrm>
                  <a:off x="6312" y="339"/>
                  <a:ext cx="71" cy="72"/>
                </a:xfrm>
                <a:custGeom>
                  <a:avLst/>
                  <a:gdLst>
                    <a:gd name="T0" fmla="*/ 26 w 133"/>
                    <a:gd name="T1" fmla="*/ 27 h 133"/>
                    <a:gd name="T2" fmla="*/ 26 w 133"/>
                    <a:gd name="T3" fmla="*/ 27 h 133"/>
                    <a:gd name="T4" fmla="*/ 106 w 133"/>
                    <a:gd name="T5" fmla="*/ 27 h 133"/>
                    <a:gd name="T6" fmla="*/ 106 w 133"/>
                    <a:gd name="T7" fmla="*/ 107 h 133"/>
                    <a:gd name="T8" fmla="*/ 26 w 133"/>
                    <a:gd name="T9" fmla="*/ 107 h 133"/>
                    <a:gd name="T10" fmla="*/ 26 w 133"/>
                    <a:gd name="T11" fmla="*/ 27 h 133"/>
                    <a:gd name="T12" fmla="*/ 0 w 133"/>
                    <a:gd name="T13" fmla="*/ 133 h 133"/>
                    <a:gd name="T14" fmla="*/ 0 w 133"/>
                    <a:gd name="T15" fmla="*/ 133 h 133"/>
                    <a:gd name="T16" fmla="*/ 133 w 133"/>
                    <a:gd name="T17" fmla="*/ 133 h 133"/>
                    <a:gd name="T18" fmla="*/ 133 w 133"/>
                    <a:gd name="T19" fmla="*/ 0 h 133"/>
                    <a:gd name="T20" fmla="*/ 0 w 133"/>
                    <a:gd name="T21" fmla="*/ 0 h 133"/>
                    <a:gd name="T22" fmla="*/ 0 w 133"/>
                    <a:gd name="T23"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3" h="133">
                      <a:moveTo>
                        <a:pt x="26" y="27"/>
                      </a:moveTo>
                      <a:lnTo>
                        <a:pt x="26" y="27"/>
                      </a:lnTo>
                      <a:lnTo>
                        <a:pt x="106" y="27"/>
                      </a:lnTo>
                      <a:lnTo>
                        <a:pt x="106" y="107"/>
                      </a:lnTo>
                      <a:lnTo>
                        <a:pt x="26" y="107"/>
                      </a:lnTo>
                      <a:lnTo>
                        <a:pt x="26" y="27"/>
                      </a:lnTo>
                      <a:close/>
                      <a:moveTo>
                        <a:pt x="0" y="133"/>
                      </a:moveTo>
                      <a:lnTo>
                        <a:pt x="0" y="133"/>
                      </a:lnTo>
                      <a:lnTo>
                        <a:pt x="133" y="133"/>
                      </a:lnTo>
                      <a:lnTo>
                        <a:pt x="133" y="0"/>
                      </a:lnTo>
                      <a:lnTo>
                        <a:pt x="0" y="0"/>
                      </a:lnTo>
                      <a:lnTo>
                        <a:pt x="0" y="133"/>
                      </a:lnTo>
                      <a:close/>
                    </a:path>
                  </a:pathLst>
                </a:custGeom>
                <a:solidFill>
                  <a:schemeClr val="tx1"/>
                </a:solidFill>
                <a:ln w="0">
                  <a:noFill/>
                  <a:prstDash val="solid"/>
                  <a:round/>
                  <a:headEnd/>
                  <a:tailEnd/>
                </a:ln>
              </p:spPr>
              <p:txBody>
                <a:bodyPr vert="horz" wrap="square" lIns="93260" tIns="46630" rIns="93260" bIns="46630" numCol="1" anchor="t" anchorCtr="0" compatLnSpc="1">
                  <a:prstTxWarp prst="textNoShape">
                    <a:avLst/>
                  </a:prstTxWarp>
                </a:bodyPr>
                <a:lstStyle/>
                <a:p>
                  <a:pPr defTabSz="932563">
                    <a:defRPr/>
                  </a:pPr>
                  <a:endParaRPr lang="en-US">
                    <a:solidFill>
                      <a:srgbClr val="000000"/>
                    </a:solidFill>
                    <a:latin typeface="Segoe UI"/>
                  </a:endParaRPr>
                </a:p>
              </p:txBody>
            </p:sp>
          </p:grpSp>
        </p:grpSp>
      </p:grpSp>
      <p:sp>
        <p:nvSpPr>
          <p:cNvPr id="20" name="Rectangle 19">
            <a:extLst>
              <a:ext uri="{FF2B5EF4-FFF2-40B4-BE49-F238E27FC236}">
                <a16:creationId xmlns:a16="http://schemas.microsoft.com/office/drawing/2014/main" id="{2609C3F7-85B7-4681-967D-624E9A34B885}"/>
              </a:ext>
            </a:extLst>
          </p:cNvPr>
          <p:cNvSpPr/>
          <p:nvPr/>
        </p:nvSpPr>
        <p:spPr>
          <a:xfrm>
            <a:off x="1192794" y="2499491"/>
            <a:ext cx="3858922" cy="382308"/>
          </a:xfrm>
          <a:prstGeom prst="rect">
            <a:avLst/>
          </a:prstGeom>
        </p:spPr>
        <p:txBody>
          <a:bodyPr wrap="none">
            <a:spAutoFit/>
          </a:bodyPr>
          <a:lstStyle/>
          <a:p>
            <a:pPr algn="ctr" defTabSz="951028" fontAlgn="base">
              <a:spcBef>
                <a:spcPct val="0"/>
              </a:spcBef>
              <a:spcAft>
                <a:spcPct val="0"/>
              </a:spcAft>
              <a:defRPr/>
            </a:pPr>
            <a:r>
              <a:rPr lang="en-US" sz="1836">
                <a:solidFill>
                  <a:srgbClr val="8661C5"/>
                </a:solidFill>
                <a:latin typeface="Segoe UI Semibold"/>
                <a:cs typeface="Segoe UI" pitchFamily="34" charset="0"/>
              </a:rPr>
              <a:t>Extend Microsoft 365 experiences</a:t>
            </a:r>
          </a:p>
        </p:txBody>
      </p:sp>
      <p:grpSp>
        <p:nvGrpSpPr>
          <p:cNvPr id="2" name="Group 1">
            <a:extLst>
              <a:ext uri="{FF2B5EF4-FFF2-40B4-BE49-F238E27FC236}">
                <a16:creationId xmlns:a16="http://schemas.microsoft.com/office/drawing/2014/main" id="{0A7DDD8B-EA0B-42B4-AD6D-390AA2BA323E}"/>
              </a:ext>
            </a:extLst>
          </p:cNvPr>
          <p:cNvGrpSpPr/>
          <p:nvPr/>
        </p:nvGrpSpPr>
        <p:grpSpPr>
          <a:xfrm>
            <a:off x="6656792" y="3013463"/>
            <a:ext cx="4181864" cy="358635"/>
            <a:chOff x="6468119" y="2925418"/>
            <a:chExt cx="4100239" cy="351635"/>
          </a:xfrm>
        </p:grpSpPr>
        <p:sp>
          <p:nvSpPr>
            <p:cNvPr id="199" name="TextBox 198">
              <a:extLst>
                <a:ext uri="{FF2B5EF4-FFF2-40B4-BE49-F238E27FC236}">
                  <a16:creationId xmlns:a16="http://schemas.microsoft.com/office/drawing/2014/main" id="{EDA21563-13D3-484D-A991-6C0DB67D5B5F}"/>
                </a:ext>
              </a:extLst>
            </p:cNvPr>
            <p:cNvSpPr txBox="1"/>
            <p:nvPr/>
          </p:nvSpPr>
          <p:spPr>
            <a:xfrm>
              <a:off x="6468119" y="2925418"/>
              <a:ext cx="420436" cy="351635"/>
            </a:xfrm>
            <a:prstGeom prst="rect">
              <a:avLst/>
            </a:prstGeom>
            <a:noFill/>
          </p:spPr>
          <p:txBody>
            <a:bodyPr wrap="none" lIns="0" tIns="0" rIns="0" bIns="0" rtlCol="0">
              <a:spAutoFit/>
            </a:bodyPr>
            <a:lstStyle/>
            <a:p>
              <a:pPr algn="ctr" defTabSz="932563">
                <a:lnSpc>
                  <a:spcPct val="80000"/>
                </a:lnSpc>
                <a:spcAft>
                  <a:spcPts val="612"/>
                </a:spcAft>
                <a:defRPr/>
              </a:pPr>
              <a:r>
                <a:rPr lang="en-US" sz="1428">
                  <a:solidFill>
                    <a:srgbClr val="000000"/>
                  </a:solidFill>
                  <a:latin typeface="Segoe UI"/>
                  <a:cs typeface="Segoe UI Semibold" panose="020B0702040204020203" pitchFamily="34" charset="0"/>
                </a:rPr>
                <a:t>Web </a:t>
              </a:r>
              <a:br>
                <a:rPr lang="en-US" sz="1428">
                  <a:solidFill>
                    <a:srgbClr val="000000"/>
                  </a:solidFill>
                  <a:latin typeface="Segoe UI"/>
                  <a:cs typeface="Segoe UI Semibold" panose="020B0702040204020203" pitchFamily="34" charset="0"/>
                </a:rPr>
              </a:br>
              <a:r>
                <a:rPr lang="en-US" sz="1428">
                  <a:solidFill>
                    <a:srgbClr val="000000"/>
                  </a:solidFill>
                  <a:latin typeface="Segoe UI"/>
                  <a:cs typeface="Segoe UI Semibold" panose="020B0702040204020203" pitchFamily="34" charset="0"/>
                </a:rPr>
                <a:t>apps</a:t>
              </a:r>
            </a:p>
          </p:txBody>
        </p:sp>
        <p:sp>
          <p:nvSpPr>
            <p:cNvPr id="200" name="TextBox 199">
              <a:extLst>
                <a:ext uri="{FF2B5EF4-FFF2-40B4-BE49-F238E27FC236}">
                  <a16:creationId xmlns:a16="http://schemas.microsoft.com/office/drawing/2014/main" id="{805AEB4B-6705-4006-9DE4-38A682145DE1}"/>
                </a:ext>
              </a:extLst>
            </p:cNvPr>
            <p:cNvSpPr txBox="1"/>
            <p:nvPr/>
          </p:nvSpPr>
          <p:spPr>
            <a:xfrm>
              <a:off x="6957187" y="2925418"/>
              <a:ext cx="724558" cy="351635"/>
            </a:xfrm>
            <a:prstGeom prst="rect">
              <a:avLst/>
            </a:prstGeom>
            <a:noFill/>
          </p:spPr>
          <p:txBody>
            <a:bodyPr wrap="square" lIns="0" tIns="0" rIns="0" bIns="0" rtlCol="0">
              <a:spAutoFit/>
            </a:bodyPr>
            <a:lstStyle>
              <a:defPPr>
                <a:defRPr lang="en-US"/>
              </a:defPPr>
              <a:lvl1pPr marR="0" lvl="0" indent="0" algn="ctr" fontAlgn="auto">
                <a:lnSpc>
                  <a:spcPct val="90000"/>
                </a:lnSpc>
                <a:spcBef>
                  <a:spcPts val="0"/>
                </a:spcBef>
                <a:spcAft>
                  <a:spcPts val="600"/>
                </a:spcAft>
                <a:buClrTx/>
                <a:buSzTx/>
                <a:buFontTx/>
                <a:buNone/>
                <a:tabLst/>
                <a:defRPr kumimoji="0" sz="1400" b="0" i="0" u="none" strike="noStrike" cap="none" spc="0" normalizeH="0" baseline="0">
                  <a:ln>
                    <a:noFill/>
                  </a:ln>
                  <a:gradFill>
                    <a:gsLst>
                      <a:gs pos="2917">
                        <a:srgbClr val="1A1A1A"/>
                      </a:gs>
                      <a:gs pos="30000">
                        <a:srgbClr val="1A1A1A"/>
                      </a:gs>
                    </a:gsLst>
                    <a:lin ang="5400000" scaled="0"/>
                  </a:gradFill>
                  <a:effectLst/>
                  <a:uLnTx/>
                  <a:uFillTx/>
                  <a:latin typeface="Segoe UI Semibold" panose="020B0702040204020203" pitchFamily="34" charset="0"/>
                  <a:cs typeface="Segoe UI Semibold" panose="020B0702040204020203" pitchFamily="34" charset="0"/>
                </a:defRPr>
              </a:lvl1pPr>
            </a:lstStyle>
            <a:p>
              <a:pPr defTabSz="932563">
                <a:lnSpc>
                  <a:spcPct val="80000"/>
                </a:lnSpc>
                <a:spcAft>
                  <a:spcPts val="612"/>
                </a:spcAft>
                <a:defRPr/>
              </a:pPr>
              <a:r>
                <a:rPr lang="en-US" sz="1428">
                  <a:solidFill>
                    <a:srgbClr val="000000"/>
                  </a:solidFill>
                  <a:latin typeface="Segoe UI"/>
                </a:rPr>
                <a:t>Bots &amp; agents</a:t>
              </a:r>
            </a:p>
          </p:txBody>
        </p:sp>
        <p:sp>
          <p:nvSpPr>
            <p:cNvPr id="205" name="TextBox 204">
              <a:extLst>
                <a:ext uri="{FF2B5EF4-FFF2-40B4-BE49-F238E27FC236}">
                  <a16:creationId xmlns:a16="http://schemas.microsoft.com/office/drawing/2014/main" id="{A2D9157E-2904-470C-8197-788E52636BDF}"/>
                </a:ext>
              </a:extLst>
            </p:cNvPr>
            <p:cNvSpPr txBox="1"/>
            <p:nvPr/>
          </p:nvSpPr>
          <p:spPr>
            <a:xfrm>
              <a:off x="7753551" y="2925418"/>
              <a:ext cx="888742" cy="351635"/>
            </a:xfrm>
            <a:prstGeom prst="rect">
              <a:avLst/>
            </a:prstGeom>
            <a:noFill/>
          </p:spPr>
          <p:txBody>
            <a:bodyPr wrap="square" lIns="0" tIns="0" rIns="0" bIns="0" rtlCol="0">
              <a:spAutoFit/>
            </a:bodyPr>
            <a:lstStyle>
              <a:defPPr>
                <a:defRPr lang="en-US"/>
              </a:defPPr>
              <a:lvl1pPr marR="0" lvl="0" indent="0" algn="ctr" fontAlgn="auto">
                <a:lnSpc>
                  <a:spcPct val="90000"/>
                </a:lnSpc>
                <a:spcBef>
                  <a:spcPts val="0"/>
                </a:spcBef>
                <a:spcAft>
                  <a:spcPts val="600"/>
                </a:spcAft>
                <a:buClrTx/>
                <a:buSzTx/>
                <a:buFontTx/>
                <a:buNone/>
                <a:tabLst/>
                <a:defRPr kumimoji="0" sz="1400" b="0" i="0" u="none" strike="noStrike" cap="none" spc="0" normalizeH="0" baseline="0">
                  <a:ln>
                    <a:noFill/>
                  </a:ln>
                  <a:gradFill>
                    <a:gsLst>
                      <a:gs pos="2917">
                        <a:srgbClr val="1A1A1A"/>
                      </a:gs>
                      <a:gs pos="30000">
                        <a:srgbClr val="1A1A1A"/>
                      </a:gs>
                    </a:gsLst>
                    <a:lin ang="5400000" scaled="0"/>
                  </a:gradFill>
                  <a:effectLst/>
                  <a:uLnTx/>
                  <a:uFillTx/>
                  <a:latin typeface="Segoe UI Semibold" panose="020B0702040204020203" pitchFamily="34" charset="0"/>
                  <a:cs typeface="Segoe UI Semibold" panose="020B0702040204020203" pitchFamily="34" charset="0"/>
                </a:defRPr>
              </a:lvl1pPr>
            </a:lstStyle>
            <a:p>
              <a:pPr defTabSz="932563">
                <a:lnSpc>
                  <a:spcPct val="80000"/>
                </a:lnSpc>
                <a:spcAft>
                  <a:spcPts val="612"/>
                </a:spcAft>
                <a:defRPr/>
              </a:pPr>
              <a:r>
                <a:rPr lang="en-US" sz="1428">
                  <a:solidFill>
                    <a:srgbClr val="000000"/>
                  </a:solidFill>
                  <a:latin typeface="Segoe UI"/>
                </a:rPr>
                <a:t>Device </a:t>
              </a:r>
              <a:br>
                <a:rPr lang="en-US" sz="1428">
                  <a:solidFill>
                    <a:srgbClr val="000000"/>
                  </a:solidFill>
                  <a:latin typeface="Segoe UI"/>
                </a:rPr>
              </a:br>
              <a:r>
                <a:rPr lang="en-US" sz="1428">
                  <a:solidFill>
                    <a:srgbClr val="000000"/>
                  </a:solidFill>
                  <a:latin typeface="Segoe UI"/>
                </a:rPr>
                <a:t>&amp; native</a:t>
              </a:r>
            </a:p>
          </p:txBody>
        </p:sp>
        <p:sp>
          <p:nvSpPr>
            <p:cNvPr id="210" name="TextBox 209">
              <a:extLst>
                <a:ext uri="{FF2B5EF4-FFF2-40B4-BE49-F238E27FC236}">
                  <a16:creationId xmlns:a16="http://schemas.microsoft.com/office/drawing/2014/main" id="{56523D2F-25E5-42B4-83A9-CE1EAD6FA838}"/>
                </a:ext>
              </a:extLst>
            </p:cNvPr>
            <p:cNvSpPr txBox="1"/>
            <p:nvPr/>
          </p:nvSpPr>
          <p:spPr>
            <a:xfrm>
              <a:off x="8714099" y="2925418"/>
              <a:ext cx="722954" cy="351635"/>
            </a:xfrm>
            <a:prstGeom prst="rect">
              <a:avLst/>
            </a:prstGeom>
            <a:noFill/>
          </p:spPr>
          <p:txBody>
            <a:bodyPr wrap="square" lIns="0" tIns="0" rIns="0" bIns="0" rtlCol="0">
              <a:spAutoFit/>
            </a:bodyPr>
            <a:lstStyle>
              <a:defPPr>
                <a:defRPr lang="en-US"/>
              </a:defPPr>
              <a:lvl1pPr marR="0" lvl="0" indent="0" algn="ctr" fontAlgn="auto">
                <a:lnSpc>
                  <a:spcPct val="90000"/>
                </a:lnSpc>
                <a:spcBef>
                  <a:spcPts val="0"/>
                </a:spcBef>
                <a:spcAft>
                  <a:spcPts val="600"/>
                </a:spcAft>
                <a:buClrTx/>
                <a:buSzTx/>
                <a:buFontTx/>
                <a:buNone/>
                <a:tabLst/>
                <a:defRPr kumimoji="0" sz="1400" b="0" i="0" u="none" strike="noStrike" cap="none" spc="0" normalizeH="0" baseline="0">
                  <a:ln>
                    <a:noFill/>
                  </a:ln>
                  <a:gradFill>
                    <a:gsLst>
                      <a:gs pos="2917">
                        <a:srgbClr val="1A1A1A"/>
                      </a:gs>
                      <a:gs pos="30000">
                        <a:srgbClr val="1A1A1A"/>
                      </a:gs>
                    </a:gsLst>
                    <a:lin ang="5400000" scaled="0"/>
                  </a:gradFill>
                  <a:effectLst/>
                  <a:uLnTx/>
                  <a:uFillTx/>
                  <a:latin typeface="Segoe UI Semibold" panose="020B0702040204020203" pitchFamily="34" charset="0"/>
                  <a:cs typeface="Segoe UI Semibold" panose="020B0702040204020203" pitchFamily="34" charset="0"/>
                </a:defRPr>
              </a:lvl1pPr>
            </a:lstStyle>
            <a:p>
              <a:pPr defTabSz="932563">
                <a:lnSpc>
                  <a:spcPct val="80000"/>
                </a:lnSpc>
                <a:spcAft>
                  <a:spcPts val="612"/>
                </a:spcAft>
                <a:defRPr/>
              </a:pPr>
              <a:r>
                <a:rPr lang="en-US" sz="1428">
                  <a:solidFill>
                    <a:srgbClr val="000000"/>
                  </a:solidFill>
                  <a:latin typeface="Segoe UI"/>
                </a:rPr>
                <a:t>Daemon </a:t>
              </a:r>
              <a:br>
                <a:rPr lang="en-US" sz="1428">
                  <a:solidFill>
                    <a:srgbClr val="000000"/>
                  </a:solidFill>
                  <a:latin typeface="Segoe UI"/>
                </a:rPr>
              </a:br>
              <a:r>
                <a:rPr lang="en-US" sz="1428">
                  <a:solidFill>
                    <a:srgbClr val="000000"/>
                  </a:solidFill>
                  <a:latin typeface="Segoe UI"/>
                </a:rPr>
                <a:t>apps</a:t>
              </a:r>
            </a:p>
          </p:txBody>
        </p:sp>
        <p:sp>
          <p:nvSpPr>
            <p:cNvPr id="211" name="TextBox 210">
              <a:extLst>
                <a:ext uri="{FF2B5EF4-FFF2-40B4-BE49-F238E27FC236}">
                  <a16:creationId xmlns:a16="http://schemas.microsoft.com/office/drawing/2014/main" id="{500412CF-6591-4705-9379-9BD27263B6CD}"/>
                </a:ext>
              </a:extLst>
            </p:cNvPr>
            <p:cNvSpPr txBox="1"/>
            <p:nvPr/>
          </p:nvSpPr>
          <p:spPr>
            <a:xfrm>
              <a:off x="9508858" y="2925418"/>
              <a:ext cx="1059500" cy="351635"/>
            </a:xfrm>
            <a:prstGeom prst="rect">
              <a:avLst/>
            </a:prstGeom>
            <a:noFill/>
          </p:spPr>
          <p:txBody>
            <a:bodyPr wrap="square" lIns="0" tIns="0" rIns="0" bIns="0" rtlCol="0">
              <a:spAutoFit/>
            </a:bodyPr>
            <a:lstStyle>
              <a:defPPr>
                <a:defRPr lang="en-US"/>
              </a:defPPr>
              <a:lvl1pPr marR="0" lvl="0" indent="0" algn="ctr" fontAlgn="auto">
                <a:lnSpc>
                  <a:spcPct val="90000"/>
                </a:lnSpc>
                <a:spcBef>
                  <a:spcPts val="0"/>
                </a:spcBef>
                <a:spcAft>
                  <a:spcPts val="600"/>
                </a:spcAft>
                <a:buClrTx/>
                <a:buSzTx/>
                <a:buFontTx/>
                <a:buNone/>
                <a:tabLst/>
                <a:defRPr kumimoji="0" sz="1400" b="0" i="0" u="none" strike="noStrike" cap="none" spc="0" normalizeH="0" baseline="0">
                  <a:ln>
                    <a:noFill/>
                  </a:ln>
                  <a:gradFill>
                    <a:gsLst>
                      <a:gs pos="2917">
                        <a:srgbClr val="1A1A1A"/>
                      </a:gs>
                      <a:gs pos="30000">
                        <a:srgbClr val="1A1A1A"/>
                      </a:gs>
                    </a:gsLst>
                    <a:lin ang="5400000" scaled="0"/>
                  </a:gradFill>
                  <a:effectLst/>
                  <a:uLnTx/>
                  <a:uFillTx/>
                  <a:latin typeface="Segoe UI Semibold" panose="020B0702040204020203" pitchFamily="34" charset="0"/>
                  <a:cs typeface="Segoe UI Semibold" panose="020B0702040204020203" pitchFamily="34" charset="0"/>
                </a:defRPr>
              </a:lvl1pPr>
            </a:lstStyle>
            <a:p>
              <a:pPr defTabSz="932563">
                <a:lnSpc>
                  <a:spcPct val="80000"/>
                </a:lnSpc>
                <a:spcAft>
                  <a:spcPts val="612"/>
                </a:spcAft>
                <a:defRPr/>
              </a:pPr>
              <a:r>
                <a:rPr lang="en-US" sz="1428">
                  <a:solidFill>
                    <a:srgbClr val="000000"/>
                  </a:solidFill>
                  <a:latin typeface="Segoe UI"/>
                </a:rPr>
                <a:t>Workflow automation</a:t>
              </a:r>
            </a:p>
          </p:txBody>
        </p:sp>
      </p:grpSp>
      <p:sp>
        <p:nvSpPr>
          <p:cNvPr id="213" name="Rectangle 212">
            <a:extLst>
              <a:ext uri="{FF2B5EF4-FFF2-40B4-BE49-F238E27FC236}">
                <a16:creationId xmlns:a16="http://schemas.microsoft.com/office/drawing/2014/main" id="{D6AF26B2-AE11-4B7F-BDFC-BF3198AACAB9}"/>
              </a:ext>
            </a:extLst>
          </p:cNvPr>
          <p:cNvSpPr/>
          <p:nvPr/>
        </p:nvSpPr>
        <p:spPr>
          <a:xfrm>
            <a:off x="8124973" y="2499491"/>
            <a:ext cx="2549028" cy="382308"/>
          </a:xfrm>
          <a:prstGeom prst="rect">
            <a:avLst/>
          </a:prstGeom>
        </p:spPr>
        <p:txBody>
          <a:bodyPr wrap="none">
            <a:spAutoFit/>
          </a:bodyPr>
          <a:lstStyle/>
          <a:p>
            <a:pPr algn="ctr" defTabSz="951028" fontAlgn="base">
              <a:spcBef>
                <a:spcPct val="0"/>
              </a:spcBef>
              <a:spcAft>
                <a:spcPct val="0"/>
              </a:spcAft>
              <a:defRPr/>
            </a:pPr>
            <a:r>
              <a:rPr lang="en-US" sz="1836">
                <a:solidFill>
                  <a:srgbClr val="8661C5"/>
                </a:solidFill>
                <a:latin typeface="Segoe UI Semibold"/>
                <a:cs typeface="Segoe UI" pitchFamily="34" charset="0"/>
              </a:rPr>
              <a:t>Build your experience</a:t>
            </a:r>
          </a:p>
        </p:txBody>
      </p:sp>
      <p:cxnSp>
        <p:nvCxnSpPr>
          <p:cNvPr id="29" name="Straight Connector 28">
            <a:extLst>
              <a:ext uri="{FF2B5EF4-FFF2-40B4-BE49-F238E27FC236}">
                <a16:creationId xmlns:a16="http://schemas.microsoft.com/office/drawing/2014/main" id="{136F8728-CE29-44F7-9AF9-6FD32675179E}"/>
              </a:ext>
            </a:extLst>
          </p:cNvPr>
          <p:cNvCxnSpPr>
            <a:cxnSpLocks/>
          </p:cNvCxnSpPr>
          <p:nvPr/>
        </p:nvCxnSpPr>
        <p:spPr>
          <a:xfrm>
            <a:off x="10653598" y="2698195"/>
            <a:ext cx="1522939" cy="0"/>
          </a:xfrm>
          <a:prstGeom prst="line">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15" name="Straight Connector 214">
            <a:extLst>
              <a:ext uri="{FF2B5EF4-FFF2-40B4-BE49-F238E27FC236}">
                <a16:creationId xmlns:a16="http://schemas.microsoft.com/office/drawing/2014/main" id="{C32D044F-5CFC-4186-A005-0A4EE1411936}"/>
              </a:ext>
            </a:extLst>
          </p:cNvPr>
          <p:cNvCxnSpPr>
            <a:cxnSpLocks/>
          </p:cNvCxnSpPr>
          <p:nvPr/>
        </p:nvCxnSpPr>
        <p:spPr>
          <a:xfrm>
            <a:off x="6622438" y="2698195"/>
            <a:ext cx="1522939" cy="0"/>
          </a:xfrm>
          <a:prstGeom prst="line">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16" name="Straight Connector 215">
            <a:extLst>
              <a:ext uri="{FF2B5EF4-FFF2-40B4-BE49-F238E27FC236}">
                <a16:creationId xmlns:a16="http://schemas.microsoft.com/office/drawing/2014/main" id="{40CAD90D-A0CD-47E9-9F10-7C9118B3A9ED}"/>
              </a:ext>
            </a:extLst>
          </p:cNvPr>
          <p:cNvCxnSpPr>
            <a:cxnSpLocks/>
          </p:cNvCxnSpPr>
          <p:nvPr/>
        </p:nvCxnSpPr>
        <p:spPr>
          <a:xfrm>
            <a:off x="5039155" y="2698195"/>
            <a:ext cx="761470" cy="0"/>
          </a:xfrm>
          <a:prstGeom prst="line">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52934887-092C-4F8C-855D-F9FC2C7D846B}"/>
              </a:ext>
            </a:extLst>
          </p:cNvPr>
          <p:cNvCxnSpPr>
            <a:cxnSpLocks/>
          </p:cNvCxnSpPr>
          <p:nvPr/>
        </p:nvCxnSpPr>
        <p:spPr>
          <a:xfrm>
            <a:off x="443887" y="2698195"/>
            <a:ext cx="761470" cy="0"/>
          </a:xfrm>
          <a:prstGeom prst="line">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11" name="TextBox 310">
            <a:extLst>
              <a:ext uri="{FF2B5EF4-FFF2-40B4-BE49-F238E27FC236}">
                <a16:creationId xmlns:a16="http://schemas.microsoft.com/office/drawing/2014/main" id="{CFD12855-8A3A-41E8-889B-C1F8C4A7BE0A}"/>
              </a:ext>
            </a:extLst>
          </p:cNvPr>
          <p:cNvSpPr txBox="1"/>
          <p:nvPr/>
        </p:nvSpPr>
        <p:spPr>
          <a:xfrm>
            <a:off x="1025042" y="5570906"/>
            <a:ext cx="1072647" cy="224114"/>
          </a:xfrm>
          <a:prstGeom prst="rect">
            <a:avLst/>
          </a:prstGeom>
          <a:noFill/>
        </p:spPr>
        <p:txBody>
          <a:bodyPr wrap="square" lIns="0" tIns="0" rIns="0" bIns="0" rtlCol="0">
            <a:spAutoFit/>
          </a:bodyPr>
          <a:lstStyle/>
          <a:p>
            <a:pPr algn="r" defTabSz="932563">
              <a:defRPr/>
            </a:pPr>
            <a:r>
              <a:rPr lang="en-US" sz="1428">
                <a:solidFill>
                  <a:srgbClr val="000000"/>
                </a:solidFill>
                <a:latin typeface="Segoe UI Semibold"/>
              </a:rPr>
              <a:t>Connectors</a:t>
            </a:r>
          </a:p>
        </p:txBody>
      </p:sp>
      <p:grpSp>
        <p:nvGrpSpPr>
          <p:cNvPr id="65" name="Group 64">
            <a:extLst>
              <a:ext uri="{FF2B5EF4-FFF2-40B4-BE49-F238E27FC236}">
                <a16:creationId xmlns:a16="http://schemas.microsoft.com/office/drawing/2014/main" id="{8E6A0157-51AE-490F-9667-918E14B56F4B}"/>
              </a:ext>
            </a:extLst>
          </p:cNvPr>
          <p:cNvGrpSpPr/>
          <p:nvPr/>
        </p:nvGrpSpPr>
        <p:grpSpPr>
          <a:xfrm>
            <a:off x="5172522" y="3951270"/>
            <a:ext cx="744098" cy="678056"/>
            <a:chOff x="5081869" y="3955592"/>
            <a:chExt cx="729574" cy="664821"/>
          </a:xfrm>
        </p:grpSpPr>
        <p:grpSp>
          <p:nvGrpSpPr>
            <p:cNvPr id="292" name="Group 291">
              <a:extLst>
                <a:ext uri="{FF2B5EF4-FFF2-40B4-BE49-F238E27FC236}">
                  <a16:creationId xmlns:a16="http://schemas.microsoft.com/office/drawing/2014/main" id="{5C63CC5A-90DA-46A4-919D-7FBF3946E311}"/>
                </a:ext>
              </a:extLst>
            </p:cNvPr>
            <p:cNvGrpSpPr/>
            <p:nvPr/>
          </p:nvGrpSpPr>
          <p:grpSpPr>
            <a:xfrm rot="8100000">
              <a:off x="5635810" y="4401411"/>
              <a:ext cx="75530" cy="166061"/>
              <a:chOff x="11254944" y="181522"/>
              <a:chExt cx="133855" cy="294296"/>
            </a:xfrm>
            <a:solidFill>
              <a:srgbClr val="0078D4"/>
            </a:solidFill>
          </p:grpSpPr>
          <p:sp>
            <p:nvSpPr>
              <p:cNvPr id="340" name="Oval 339">
                <a:extLst>
                  <a:ext uri="{FF2B5EF4-FFF2-40B4-BE49-F238E27FC236}">
                    <a16:creationId xmlns:a16="http://schemas.microsoft.com/office/drawing/2014/main" id="{CB9FEE61-8FD3-4B3B-B849-192EB3EAF4A9}"/>
                  </a:ext>
                </a:extLst>
              </p:cNvPr>
              <p:cNvSpPr/>
              <p:nvPr/>
            </p:nvSpPr>
            <p:spPr bwMode="auto">
              <a:xfrm>
                <a:off x="11254944" y="181522"/>
                <a:ext cx="133855" cy="133855"/>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41" name="Rectangle 340">
                <a:extLst>
                  <a:ext uri="{FF2B5EF4-FFF2-40B4-BE49-F238E27FC236}">
                    <a16:creationId xmlns:a16="http://schemas.microsoft.com/office/drawing/2014/main" id="{251441D3-C88F-4B14-96BE-1A535840DB1B}"/>
                  </a:ext>
                </a:extLst>
              </p:cNvPr>
              <p:cNvSpPr/>
              <p:nvPr/>
            </p:nvSpPr>
            <p:spPr bwMode="auto">
              <a:xfrm>
                <a:off x="11299012" y="263697"/>
                <a:ext cx="45719" cy="212121"/>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295" name="Group 294">
              <a:extLst>
                <a:ext uri="{FF2B5EF4-FFF2-40B4-BE49-F238E27FC236}">
                  <a16:creationId xmlns:a16="http://schemas.microsoft.com/office/drawing/2014/main" id="{6BBF5AB7-2804-423E-86BA-B5D279E4BD92}"/>
                </a:ext>
              </a:extLst>
            </p:cNvPr>
            <p:cNvGrpSpPr/>
            <p:nvPr/>
          </p:nvGrpSpPr>
          <p:grpSpPr>
            <a:xfrm rot="13500000">
              <a:off x="5187951" y="4401411"/>
              <a:ext cx="75530" cy="166061"/>
              <a:chOff x="11254944" y="181522"/>
              <a:chExt cx="133855" cy="294296"/>
            </a:xfrm>
            <a:solidFill>
              <a:srgbClr val="0078D4"/>
            </a:solidFill>
          </p:grpSpPr>
          <p:sp>
            <p:nvSpPr>
              <p:cNvPr id="338" name="Oval 337">
                <a:extLst>
                  <a:ext uri="{FF2B5EF4-FFF2-40B4-BE49-F238E27FC236}">
                    <a16:creationId xmlns:a16="http://schemas.microsoft.com/office/drawing/2014/main" id="{DE98FA72-1A05-40D8-BF19-5DBA748E2417}"/>
                  </a:ext>
                </a:extLst>
              </p:cNvPr>
              <p:cNvSpPr/>
              <p:nvPr/>
            </p:nvSpPr>
            <p:spPr bwMode="auto">
              <a:xfrm>
                <a:off x="11254944" y="181522"/>
                <a:ext cx="133855" cy="133855"/>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9" name="Rectangle 338">
                <a:extLst>
                  <a:ext uri="{FF2B5EF4-FFF2-40B4-BE49-F238E27FC236}">
                    <a16:creationId xmlns:a16="http://schemas.microsoft.com/office/drawing/2014/main" id="{00B1A58E-4CAF-45A2-A1A1-0D6AC927B598}"/>
                  </a:ext>
                </a:extLst>
              </p:cNvPr>
              <p:cNvSpPr/>
              <p:nvPr/>
            </p:nvSpPr>
            <p:spPr bwMode="auto">
              <a:xfrm>
                <a:off x="11299012" y="263697"/>
                <a:ext cx="45719" cy="212121"/>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297" name="Group 296">
              <a:extLst>
                <a:ext uri="{FF2B5EF4-FFF2-40B4-BE49-F238E27FC236}">
                  <a16:creationId xmlns:a16="http://schemas.microsoft.com/office/drawing/2014/main" id="{3503E782-187E-40CE-B4D8-72741AC2A2B1}"/>
                </a:ext>
              </a:extLst>
            </p:cNvPr>
            <p:cNvGrpSpPr/>
            <p:nvPr/>
          </p:nvGrpSpPr>
          <p:grpSpPr>
            <a:xfrm rot="2700000">
              <a:off x="5635810" y="4018394"/>
              <a:ext cx="75530" cy="166061"/>
              <a:chOff x="11254944" y="181522"/>
              <a:chExt cx="133855" cy="294296"/>
            </a:xfrm>
            <a:solidFill>
              <a:srgbClr val="0078D4"/>
            </a:solidFill>
          </p:grpSpPr>
          <p:sp>
            <p:nvSpPr>
              <p:cNvPr id="336" name="Oval 335">
                <a:extLst>
                  <a:ext uri="{FF2B5EF4-FFF2-40B4-BE49-F238E27FC236}">
                    <a16:creationId xmlns:a16="http://schemas.microsoft.com/office/drawing/2014/main" id="{7C845099-B52D-44B7-96F9-1A39D983D6CE}"/>
                  </a:ext>
                </a:extLst>
              </p:cNvPr>
              <p:cNvSpPr/>
              <p:nvPr/>
            </p:nvSpPr>
            <p:spPr bwMode="auto">
              <a:xfrm>
                <a:off x="11254944" y="181522"/>
                <a:ext cx="133855" cy="133855"/>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7" name="Rectangle 336">
                <a:extLst>
                  <a:ext uri="{FF2B5EF4-FFF2-40B4-BE49-F238E27FC236}">
                    <a16:creationId xmlns:a16="http://schemas.microsoft.com/office/drawing/2014/main" id="{1FF624C6-B6BB-4DBF-8604-BFF4FF99A3E1}"/>
                  </a:ext>
                </a:extLst>
              </p:cNvPr>
              <p:cNvSpPr/>
              <p:nvPr/>
            </p:nvSpPr>
            <p:spPr bwMode="auto">
              <a:xfrm>
                <a:off x="11299012" y="263697"/>
                <a:ext cx="45719" cy="212121"/>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308" name="Group 307">
              <a:extLst>
                <a:ext uri="{FF2B5EF4-FFF2-40B4-BE49-F238E27FC236}">
                  <a16:creationId xmlns:a16="http://schemas.microsoft.com/office/drawing/2014/main" id="{76A9ADC5-881D-4FC4-94A1-4BBE203890AF}"/>
                </a:ext>
              </a:extLst>
            </p:cNvPr>
            <p:cNvGrpSpPr/>
            <p:nvPr/>
          </p:nvGrpSpPr>
          <p:grpSpPr>
            <a:xfrm rot="18900000">
              <a:off x="5187951" y="4018394"/>
              <a:ext cx="75530" cy="166061"/>
              <a:chOff x="11254944" y="181522"/>
              <a:chExt cx="133855" cy="294296"/>
            </a:xfrm>
            <a:solidFill>
              <a:srgbClr val="0078D4"/>
            </a:solidFill>
          </p:grpSpPr>
          <p:sp>
            <p:nvSpPr>
              <p:cNvPr id="334" name="Oval 333">
                <a:extLst>
                  <a:ext uri="{FF2B5EF4-FFF2-40B4-BE49-F238E27FC236}">
                    <a16:creationId xmlns:a16="http://schemas.microsoft.com/office/drawing/2014/main" id="{8BC37187-FE74-46A8-9754-6E08366F65B9}"/>
                  </a:ext>
                </a:extLst>
              </p:cNvPr>
              <p:cNvSpPr/>
              <p:nvPr/>
            </p:nvSpPr>
            <p:spPr bwMode="auto">
              <a:xfrm>
                <a:off x="11254944" y="181522"/>
                <a:ext cx="133855" cy="133855"/>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5" name="Rectangle 334">
                <a:extLst>
                  <a:ext uri="{FF2B5EF4-FFF2-40B4-BE49-F238E27FC236}">
                    <a16:creationId xmlns:a16="http://schemas.microsoft.com/office/drawing/2014/main" id="{EAC415B1-2D1E-485A-A5AD-F3B316F10F7B}"/>
                  </a:ext>
                </a:extLst>
              </p:cNvPr>
              <p:cNvSpPr/>
              <p:nvPr/>
            </p:nvSpPr>
            <p:spPr bwMode="auto">
              <a:xfrm>
                <a:off x="11299012" y="263697"/>
                <a:ext cx="45719" cy="212121"/>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312" name="Group 311">
              <a:extLst>
                <a:ext uri="{FF2B5EF4-FFF2-40B4-BE49-F238E27FC236}">
                  <a16:creationId xmlns:a16="http://schemas.microsoft.com/office/drawing/2014/main" id="{A3B0105F-2C0D-4CEE-BC49-23EB86E247D7}"/>
                </a:ext>
              </a:extLst>
            </p:cNvPr>
            <p:cNvGrpSpPr/>
            <p:nvPr/>
          </p:nvGrpSpPr>
          <p:grpSpPr>
            <a:xfrm>
              <a:off x="5408985" y="3955592"/>
              <a:ext cx="75530" cy="166061"/>
              <a:chOff x="11254944" y="181522"/>
              <a:chExt cx="133855" cy="294296"/>
            </a:xfrm>
            <a:solidFill>
              <a:srgbClr val="0078D4"/>
            </a:solidFill>
          </p:grpSpPr>
          <p:sp>
            <p:nvSpPr>
              <p:cNvPr id="332" name="Oval 331">
                <a:extLst>
                  <a:ext uri="{FF2B5EF4-FFF2-40B4-BE49-F238E27FC236}">
                    <a16:creationId xmlns:a16="http://schemas.microsoft.com/office/drawing/2014/main" id="{E2588A0D-C32E-4D2E-A656-CE3E5D10A2CF}"/>
                  </a:ext>
                </a:extLst>
              </p:cNvPr>
              <p:cNvSpPr/>
              <p:nvPr/>
            </p:nvSpPr>
            <p:spPr bwMode="auto">
              <a:xfrm>
                <a:off x="11254944" y="181522"/>
                <a:ext cx="133855" cy="133855"/>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3" name="Rectangle 332">
                <a:extLst>
                  <a:ext uri="{FF2B5EF4-FFF2-40B4-BE49-F238E27FC236}">
                    <a16:creationId xmlns:a16="http://schemas.microsoft.com/office/drawing/2014/main" id="{DA971496-3D9C-44A2-8D8E-5FE0F3D8A641}"/>
                  </a:ext>
                </a:extLst>
              </p:cNvPr>
              <p:cNvSpPr/>
              <p:nvPr/>
            </p:nvSpPr>
            <p:spPr bwMode="auto">
              <a:xfrm>
                <a:off x="11299012" y="263697"/>
                <a:ext cx="45719" cy="212121"/>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314" name="Group 313">
              <a:extLst>
                <a:ext uri="{FF2B5EF4-FFF2-40B4-BE49-F238E27FC236}">
                  <a16:creationId xmlns:a16="http://schemas.microsoft.com/office/drawing/2014/main" id="{77AD8232-4CA9-4ADB-9C23-DC9BBA84C0E3}"/>
                </a:ext>
              </a:extLst>
            </p:cNvPr>
            <p:cNvGrpSpPr/>
            <p:nvPr/>
          </p:nvGrpSpPr>
          <p:grpSpPr>
            <a:xfrm rot="10800000">
              <a:off x="5408985" y="4454352"/>
              <a:ext cx="75530" cy="166061"/>
              <a:chOff x="11254944" y="181522"/>
              <a:chExt cx="133855" cy="294296"/>
            </a:xfrm>
            <a:solidFill>
              <a:srgbClr val="0078D4"/>
            </a:solidFill>
          </p:grpSpPr>
          <p:sp>
            <p:nvSpPr>
              <p:cNvPr id="321" name="Oval 320">
                <a:extLst>
                  <a:ext uri="{FF2B5EF4-FFF2-40B4-BE49-F238E27FC236}">
                    <a16:creationId xmlns:a16="http://schemas.microsoft.com/office/drawing/2014/main" id="{0D47A3BB-8C39-476D-907D-7921A438D27A}"/>
                  </a:ext>
                </a:extLst>
              </p:cNvPr>
              <p:cNvSpPr/>
              <p:nvPr/>
            </p:nvSpPr>
            <p:spPr bwMode="auto">
              <a:xfrm>
                <a:off x="11254944" y="181522"/>
                <a:ext cx="133855" cy="133855"/>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22" name="Rectangle 321">
                <a:extLst>
                  <a:ext uri="{FF2B5EF4-FFF2-40B4-BE49-F238E27FC236}">
                    <a16:creationId xmlns:a16="http://schemas.microsoft.com/office/drawing/2014/main" id="{CDE564A9-B8BF-41B4-B141-05C887771612}"/>
                  </a:ext>
                </a:extLst>
              </p:cNvPr>
              <p:cNvSpPr/>
              <p:nvPr/>
            </p:nvSpPr>
            <p:spPr bwMode="auto">
              <a:xfrm>
                <a:off x="11299012" y="263697"/>
                <a:ext cx="45719" cy="212121"/>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315" name="Group 314">
              <a:extLst>
                <a:ext uri="{FF2B5EF4-FFF2-40B4-BE49-F238E27FC236}">
                  <a16:creationId xmlns:a16="http://schemas.microsoft.com/office/drawing/2014/main" id="{F2807D0C-547B-4288-BA9B-51CB2400F68F}"/>
                </a:ext>
              </a:extLst>
            </p:cNvPr>
            <p:cNvGrpSpPr/>
            <p:nvPr/>
          </p:nvGrpSpPr>
          <p:grpSpPr>
            <a:xfrm rot="5400000">
              <a:off x="5690648" y="4204973"/>
              <a:ext cx="75530" cy="166061"/>
              <a:chOff x="11254944" y="181522"/>
              <a:chExt cx="133855" cy="294296"/>
            </a:xfrm>
            <a:solidFill>
              <a:srgbClr val="0078D4"/>
            </a:solidFill>
          </p:grpSpPr>
          <p:sp>
            <p:nvSpPr>
              <p:cNvPr id="319" name="Oval 318">
                <a:extLst>
                  <a:ext uri="{FF2B5EF4-FFF2-40B4-BE49-F238E27FC236}">
                    <a16:creationId xmlns:a16="http://schemas.microsoft.com/office/drawing/2014/main" id="{DE2AA288-2034-4E94-A7EA-11053E30BCE4}"/>
                  </a:ext>
                </a:extLst>
              </p:cNvPr>
              <p:cNvSpPr/>
              <p:nvPr/>
            </p:nvSpPr>
            <p:spPr bwMode="auto">
              <a:xfrm>
                <a:off x="11254944" y="181522"/>
                <a:ext cx="133855" cy="133855"/>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20" name="Rectangle 319">
                <a:extLst>
                  <a:ext uri="{FF2B5EF4-FFF2-40B4-BE49-F238E27FC236}">
                    <a16:creationId xmlns:a16="http://schemas.microsoft.com/office/drawing/2014/main" id="{011CA19D-EFC6-4477-84BE-F2F4222B9F95}"/>
                  </a:ext>
                </a:extLst>
              </p:cNvPr>
              <p:cNvSpPr/>
              <p:nvPr/>
            </p:nvSpPr>
            <p:spPr bwMode="auto">
              <a:xfrm>
                <a:off x="11299012" y="263697"/>
                <a:ext cx="45719" cy="212121"/>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316" name="Group 315">
              <a:extLst>
                <a:ext uri="{FF2B5EF4-FFF2-40B4-BE49-F238E27FC236}">
                  <a16:creationId xmlns:a16="http://schemas.microsoft.com/office/drawing/2014/main" id="{B16FCDD7-80D6-45CE-A950-BB2B0C1BBBB1}"/>
                </a:ext>
              </a:extLst>
            </p:cNvPr>
            <p:cNvGrpSpPr/>
            <p:nvPr/>
          </p:nvGrpSpPr>
          <p:grpSpPr>
            <a:xfrm rot="16200000">
              <a:off x="5127135" y="4204972"/>
              <a:ext cx="75530" cy="166061"/>
              <a:chOff x="11254944" y="181522"/>
              <a:chExt cx="133855" cy="294296"/>
            </a:xfrm>
            <a:solidFill>
              <a:srgbClr val="0078D4"/>
            </a:solidFill>
          </p:grpSpPr>
          <p:sp>
            <p:nvSpPr>
              <p:cNvPr id="317" name="Oval 316">
                <a:extLst>
                  <a:ext uri="{FF2B5EF4-FFF2-40B4-BE49-F238E27FC236}">
                    <a16:creationId xmlns:a16="http://schemas.microsoft.com/office/drawing/2014/main" id="{6067A7A4-23D7-4507-856F-738022E38CBC}"/>
                  </a:ext>
                </a:extLst>
              </p:cNvPr>
              <p:cNvSpPr/>
              <p:nvPr/>
            </p:nvSpPr>
            <p:spPr bwMode="auto">
              <a:xfrm>
                <a:off x="11254944" y="181522"/>
                <a:ext cx="133855" cy="133855"/>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18" name="Rectangle 317">
                <a:extLst>
                  <a:ext uri="{FF2B5EF4-FFF2-40B4-BE49-F238E27FC236}">
                    <a16:creationId xmlns:a16="http://schemas.microsoft.com/office/drawing/2014/main" id="{2F0C6A09-7413-4072-ADA6-37D4EF431B09}"/>
                  </a:ext>
                </a:extLst>
              </p:cNvPr>
              <p:cNvSpPr/>
              <p:nvPr/>
            </p:nvSpPr>
            <p:spPr bwMode="auto">
              <a:xfrm>
                <a:off x="11299012" y="263697"/>
                <a:ext cx="45719" cy="212121"/>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313" name="Group 312">
              <a:extLst>
                <a:ext uri="{FF2B5EF4-FFF2-40B4-BE49-F238E27FC236}">
                  <a16:creationId xmlns:a16="http://schemas.microsoft.com/office/drawing/2014/main" id="{F7670741-2F1D-4558-8C40-C0BA1068B649}"/>
                </a:ext>
              </a:extLst>
            </p:cNvPr>
            <p:cNvGrpSpPr/>
            <p:nvPr/>
          </p:nvGrpSpPr>
          <p:grpSpPr>
            <a:xfrm>
              <a:off x="5246373" y="4117638"/>
              <a:ext cx="402825" cy="340673"/>
              <a:chOff x="10943433" y="301623"/>
              <a:chExt cx="406400" cy="343696"/>
            </a:xfrm>
          </p:grpSpPr>
          <p:sp>
            <p:nvSpPr>
              <p:cNvPr id="323" name="Freeform 50">
                <a:extLst>
                  <a:ext uri="{FF2B5EF4-FFF2-40B4-BE49-F238E27FC236}">
                    <a16:creationId xmlns:a16="http://schemas.microsoft.com/office/drawing/2014/main" id="{6A3CDECD-CB6B-4DF7-9ABF-7799B0CC0632}"/>
                  </a:ext>
                </a:extLst>
              </p:cNvPr>
              <p:cNvSpPr>
                <a:spLocks/>
              </p:cNvSpPr>
              <p:nvPr/>
            </p:nvSpPr>
            <p:spPr bwMode="auto">
              <a:xfrm>
                <a:off x="10943433" y="377701"/>
                <a:ext cx="406400" cy="267618"/>
              </a:xfrm>
              <a:custGeom>
                <a:avLst/>
                <a:gdLst>
                  <a:gd name="T0" fmla="*/ 0 w 307"/>
                  <a:gd name="T1" fmla="*/ 0 h 38"/>
                  <a:gd name="T2" fmla="*/ 0 w 307"/>
                  <a:gd name="T3" fmla="*/ 0 h 38"/>
                  <a:gd name="T4" fmla="*/ 0 w 307"/>
                  <a:gd name="T5" fmla="*/ 38 h 38"/>
                  <a:gd name="T6" fmla="*/ 14 w 307"/>
                  <a:gd name="T7" fmla="*/ 38 h 38"/>
                  <a:gd name="T8" fmla="*/ 293 w 307"/>
                  <a:gd name="T9" fmla="*/ 38 h 38"/>
                  <a:gd name="T10" fmla="*/ 307 w 307"/>
                  <a:gd name="T11" fmla="*/ 38 h 38"/>
                  <a:gd name="T12" fmla="*/ 307 w 307"/>
                  <a:gd name="T13" fmla="*/ 0 h 38"/>
                  <a:gd name="T14" fmla="*/ 0 w 307"/>
                  <a:gd name="T15" fmla="*/ 0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7" h="38">
                    <a:moveTo>
                      <a:pt x="0" y="0"/>
                    </a:moveTo>
                    <a:lnTo>
                      <a:pt x="0" y="0"/>
                    </a:lnTo>
                    <a:lnTo>
                      <a:pt x="0" y="38"/>
                    </a:lnTo>
                    <a:lnTo>
                      <a:pt x="14" y="38"/>
                    </a:lnTo>
                    <a:lnTo>
                      <a:pt x="293" y="38"/>
                    </a:lnTo>
                    <a:lnTo>
                      <a:pt x="307" y="38"/>
                    </a:lnTo>
                    <a:lnTo>
                      <a:pt x="307" y="0"/>
                    </a:lnTo>
                    <a:lnTo>
                      <a:pt x="0" y="0"/>
                    </a:lnTo>
                    <a:close/>
                  </a:path>
                </a:pathLst>
              </a:custGeom>
              <a:solidFill>
                <a:srgbClr val="D1D1D1"/>
              </a:solidFill>
              <a:ln w="0">
                <a:noFill/>
                <a:prstDash val="solid"/>
                <a:round/>
                <a:headEnd/>
                <a:tailEnd/>
              </a:ln>
            </p:spPr>
            <p:txBody>
              <a:bodyPr vert="horz" wrap="square" lIns="93260" tIns="46630" rIns="93260" bIns="46630" numCol="1" anchor="t" anchorCtr="0" compatLnSpc="1">
                <a:prstTxWarp prst="textNoShape">
                  <a:avLst/>
                </a:prstTxWarp>
              </a:bodyPr>
              <a:lstStyle/>
              <a:p>
                <a:pPr defTabSz="932563">
                  <a:defRPr/>
                </a:pPr>
                <a:endParaRPr lang="en-US">
                  <a:solidFill>
                    <a:srgbClr val="000000"/>
                  </a:solidFill>
                  <a:latin typeface="Segoe UI"/>
                </a:endParaRPr>
              </a:p>
            </p:txBody>
          </p:sp>
          <p:sp>
            <p:nvSpPr>
              <p:cNvPr id="324" name="Freeform 50">
                <a:extLst>
                  <a:ext uri="{FF2B5EF4-FFF2-40B4-BE49-F238E27FC236}">
                    <a16:creationId xmlns:a16="http://schemas.microsoft.com/office/drawing/2014/main" id="{715A281E-F8EA-48D7-8125-E9D1C96C8A10}"/>
                  </a:ext>
                </a:extLst>
              </p:cNvPr>
              <p:cNvSpPr>
                <a:spLocks/>
              </p:cNvSpPr>
              <p:nvPr/>
            </p:nvSpPr>
            <p:spPr bwMode="auto">
              <a:xfrm>
                <a:off x="10943433" y="301623"/>
                <a:ext cx="406400" cy="50800"/>
              </a:xfrm>
              <a:custGeom>
                <a:avLst/>
                <a:gdLst>
                  <a:gd name="T0" fmla="*/ 0 w 307"/>
                  <a:gd name="T1" fmla="*/ 0 h 38"/>
                  <a:gd name="T2" fmla="*/ 0 w 307"/>
                  <a:gd name="T3" fmla="*/ 0 h 38"/>
                  <a:gd name="T4" fmla="*/ 0 w 307"/>
                  <a:gd name="T5" fmla="*/ 38 h 38"/>
                  <a:gd name="T6" fmla="*/ 14 w 307"/>
                  <a:gd name="T7" fmla="*/ 38 h 38"/>
                  <a:gd name="T8" fmla="*/ 293 w 307"/>
                  <a:gd name="T9" fmla="*/ 38 h 38"/>
                  <a:gd name="T10" fmla="*/ 307 w 307"/>
                  <a:gd name="T11" fmla="*/ 38 h 38"/>
                  <a:gd name="T12" fmla="*/ 307 w 307"/>
                  <a:gd name="T13" fmla="*/ 0 h 38"/>
                  <a:gd name="T14" fmla="*/ 0 w 307"/>
                  <a:gd name="T15" fmla="*/ 0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7" h="38">
                    <a:moveTo>
                      <a:pt x="0" y="0"/>
                    </a:moveTo>
                    <a:lnTo>
                      <a:pt x="0" y="0"/>
                    </a:lnTo>
                    <a:lnTo>
                      <a:pt x="0" y="38"/>
                    </a:lnTo>
                    <a:lnTo>
                      <a:pt x="14" y="38"/>
                    </a:lnTo>
                    <a:lnTo>
                      <a:pt x="293" y="38"/>
                    </a:lnTo>
                    <a:lnTo>
                      <a:pt x="307" y="38"/>
                    </a:lnTo>
                    <a:lnTo>
                      <a:pt x="307" y="0"/>
                    </a:lnTo>
                    <a:lnTo>
                      <a:pt x="0" y="0"/>
                    </a:lnTo>
                    <a:close/>
                  </a:path>
                </a:pathLst>
              </a:custGeom>
              <a:solidFill>
                <a:schemeClr val="tx1"/>
              </a:solidFill>
              <a:ln w="0">
                <a:noFill/>
                <a:prstDash val="solid"/>
                <a:round/>
                <a:headEnd/>
                <a:tailEnd/>
              </a:ln>
            </p:spPr>
            <p:txBody>
              <a:bodyPr vert="horz" wrap="square" lIns="93260" tIns="46630" rIns="93260" bIns="46630" numCol="1" anchor="t" anchorCtr="0" compatLnSpc="1">
                <a:prstTxWarp prst="textNoShape">
                  <a:avLst/>
                </a:prstTxWarp>
              </a:bodyPr>
              <a:lstStyle/>
              <a:p>
                <a:pPr defTabSz="932563">
                  <a:defRPr/>
                </a:pPr>
                <a:endParaRPr lang="en-US">
                  <a:solidFill>
                    <a:srgbClr val="000000"/>
                  </a:solidFill>
                  <a:latin typeface="Segoe UI"/>
                </a:endParaRPr>
              </a:p>
            </p:txBody>
          </p:sp>
          <p:grpSp>
            <p:nvGrpSpPr>
              <p:cNvPr id="325" name="Group 324">
                <a:extLst>
                  <a:ext uri="{FF2B5EF4-FFF2-40B4-BE49-F238E27FC236}">
                    <a16:creationId xmlns:a16="http://schemas.microsoft.com/office/drawing/2014/main" id="{51BB547C-75F8-4E31-BB95-57B671FAC1E6}"/>
                  </a:ext>
                </a:extLst>
              </p:cNvPr>
              <p:cNvGrpSpPr/>
              <p:nvPr/>
            </p:nvGrpSpPr>
            <p:grpSpPr>
              <a:xfrm>
                <a:off x="10974408" y="398922"/>
                <a:ext cx="344451" cy="225177"/>
                <a:chOff x="11633222" y="512763"/>
                <a:chExt cx="261938" cy="203201"/>
              </a:xfrm>
            </p:grpSpPr>
            <p:sp>
              <p:nvSpPr>
                <p:cNvPr id="326" name="Freeform 38">
                  <a:extLst>
                    <a:ext uri="{FF2B5EF4-FFF2-40B4-BE49-F238E27FC236}">
                      <a16:creationId xmlns:a16="http://schemas.microsoft.com/office/drawing/2014/main" id="{37BAAD4B-129A-4E49-BE28-5929A84CB481}"/>
                    </a:ext>
                  </a:extLst>
                </p:cNvPr>
                <p:cNvSpPr>
                  <a:spLocks/>
                </p:cNvSpPr>
                <p:nvPr/>
              </p:nvSpPr>
              <p:spPr bwMode="auto">
                <a:xfrm>
                  <a:off x="11730060" y="625476"/>
                  <a:ext cx="1588" cy="0"/>
                </a:xfrm>
                <a:custGeom>
                  <a:avLst/>
                  <a:gdLst>
                    <a:gd name="T0" fmla="*/ 1 w 1"/>
                    <a:gd name="T1" fmla="*/ 1 w 1"/>
                    <a:gd name="T2" fmla="*/ 0 w 1"/>
                    <a:gd name="T3" fmla="*/ 0 w 1"/>
                    <a:gd name="T4" fmla="*/ 1 w 1"/>
                  </a:gdLst>
                  <a:ahLst/>
                  <a:cxnLst>
                    <a:cxn ang="0">
                      <a:pos x="T0" y="0"/>
                    </a:cxn>
                    <a:cxn ang="0">
                      <a:pos x="T1" y="0"/>
                    </a:cxn>
                    <a:cxn ang="0">
                      <a:pos x="T2" y="0"/>
                    </a:cxn>
                    <a:cxn ang="0">
                      <a:pos x="T3" y="0"/>
                    </a:cxn>
                    <a:cxn ang="0">
                      <a:pos x="T4" y="0"/>
                    </a:cxn>
                  </a:cxnLst>
                  <a:rect l="0" t="0" r="r" b="b"/>
                  <a:pathLst>
                    <a:path w="1">
                      <a:moveTo>
                        <a:pt x="1" y="0"/>
                      </a:moveTo>
                      <a:lnTo>
                        <a:pt x="1" y="0"/>
                      </a:lnTo>
                      <a:cubicBezTo>
                        <a:pt x="1" y="0"/>
                        <a:pt x="1" y="0"/>
                        <a:pt x="0" y="0"/>
                      </a:cubicBezTo>
                      <a:lnTo>
                        <a:pt x="0" y="0"/>
                      </a:lnTo>
                      <a:cubicBezTo>
                        <a:pt x="1" y="0"/>
                        <a:pt x="1" y="0"/>
                        <a:pt x="1" y="0"/>
                      </a:cubicBezTo>
                      <a:close/>
                    </a:path>
                  </a:pathLst>
                </a:custGeom>
                <a:solidFill>
                  <a:srgbClr val="2F2F2F"/>
                </a:solidFill>
                <a:ln w="0">
                  <a:noFill/>
                  <a:prstDash val="solid"/>
                  <a:round/>
                  <a:headEnd/>
                  <a:tailEnd/>
                </a:ln>
              </p:spPr>
              <p:txBody>
                <a:bodyPr vert="horz" wrap="square" lIns="93260" tIns="46630" rIns="93260" bIns="46630" numCol="1" anchor="t" anchorCtr="0" compatLnSpc="1">
                  <a:prstTxWarp prst="textNoShape">
                    <a:avLst/>
                  </a:prstTxWarp>
                </a:bodyPr>
                <a:lstStyle/>
                <a:p>
                  <a:pPr defTabSz="932563">
                    <a:defRPr/>
                  </a:pPr>
                  <a:endParaRPr lang="en-US">
                    <a:solidFill>
                      <a:srgbClr val="000000"/>
                    </a:solidFill>
                    <a:latin typeface="Segoe UI"/>
                  </a:endParaRPr>
                </a:p>
              </p:txBody>
            </p:sp>
            <p:sp>
              <p:nvSpPr>
                <p:cNvPr id="327" name="Rectangle 39">
                  <a:extLst>
                    <a:ext uri="{FF2B5EF4-FFF2-40B4-BE49-F238E27FC236}">
                      <a16:creationId xmlns:a16="http://schemas.microsoft.com/office/drawing/2014/main" id="{13856F77-0D31-4AFD-ABAC-911154DB330D}"/>
                    </a:ext>
                  </a:extLst>
                </p:cNvPr>
                <p:cNvSpPr>
                  <a:spLocks noChangeArrowheads="1"/>
                </p:cNvSpPr>
                <p:nvPr/>
              </p:nvSpPr>
              <p:spPr bwMode="auto">
                <a:xfrm>
                  <a:off x="11730060" y="625476"/>
                  <a:ext cx="1588" cy="1588"/>
                </a:xfrm>
                <a:prstGeom prst="rect">
                  <a:avLst/>
                </a:prstGeom>
                <a:solidFill>
                  <a:srgbClr val="2F2F2F"/>
                </a:solidFill>
                <a:ln w="0">
                  <a:noFill/>
                  <a:prstDash val="solid"/>
                  <a:miter lim="800000"/>
                  <a:headEnd/>
                  <a:tailEnd/>
                </a:ln>
              </p:spPr>
              <p:txBody>
                <a:bodyPr vert="horz" wrap="square" lIns="93260" tIns="46630" rIns="93260" bIns="46630" numCol="1" anchor="t" anchorCtr="0" compatLnSpc="1">
                  <a:prstTxWarp prst="textNoShape">
                    <a:avLst/>
                  </a:prstTxWarp>
                </a:bodyPr>
                <a:lstStyle/>
                <a:p>
                  <a:pPr defTabSz="932563">
                    <a:defRPr/>
                  </a:pPr>
                  <a:endParaRPr lang="en-US">
                    <a:solidFill>
                      <a:srgbClr val="000000"/>
                    </a:solidFill>
                    <a:latin typeface="Segoe UI"/>
                  </a:endParaRPr>
                </a:p>
              </p:txBody>
            </p:sp>
            <p:sp>
              <p:nvSpPr>
                <p:cNvPr id="328" name="Freeform 40">
                  <a:extLst>
                    <a:ext uri="{FF2B5EF4-FFF2-40B4-BE49-F238E27FC236}">
                      <a16:creationId xmlns:a16="http://schemas.microsoft.com/office/drawing/2014/main" id="{CA8A21AD-5676-48A3-9694-F1FADA443A9E}"/>
                    </a:ext>
                  </a:extLst>
                </p:cNvPr>
                <p:cNvSpPr>
                  <a:spLocks/>
                </p:cNvSpPr>
                <p:nvPr/>
              </p:nvSpPr>
              <p:spPr bwMode="auto">
                <a:xfrm>
                  <a:off x="11699897" y="715963"/>
                  <a:ext cx="0" cy="0"/>
                </a:xfrm>
                <a:custGeom>
                  <a:avLst/>
                  <a:gdLst>
                    <a:gd name="T0" fmla="*/ 0 w 1"/>
                    <a:gd name="T1" fmla="*/ 1 h 1"/>
                    <a:gd name="T2" fmla="*/ 0 w 1"/>
                    <a:gd name="T3" fmla="*/ 1 h 1"/>
                    <a:gd name="T4" fmla="*/ 0 w 1"/>
                    <a:gd name="T5" fmla="*/ 1 h 1"/>
                    <a:gd name="T6" fmla="*/ 1 w 1"/>
                    <a:gd name="T7" fmla="*/ 0 h 1"/>
                    <a:gd name="T8" fmla="*/ 0 w 1"/>
                    <a:gd name="T9" fmla="*/ 1 h 1"/>
                  </a:gdLst>
                  <a:ahLst/>
                  <a:cxnLst>
                    <a:cxn ang="0">
                      <a:pos x="T0" y="T1"/>
                    </a:cxn>
                    <a:cxn ang="0">
                      <a:pos x="T2" y="T3"/>
                    </a:cxn>
                    <a:cxn ang="0">
                      <a:pos x="T4" y="T5"/>
                    </a:cxn>
                    <a:cxn ang="0">
                      <a:pos x="T6" y="T7"/>
                    </a:cxn>
                    <a:cxn ang="0">
                      <a:pos x="T8" y="T9"/>
                    </a:cxn>
                  </a:cxnLst>
                  <a:rect l="0" t="0" r="r" b="b"/>
                  <a:pathLst>
                    <a:path w="1" h="1">
                      <a:moveTo>
                        <a:pt x="0" y="1"/>
                      </a:moveTo>
                      <a:lnTo>
                        <a:pt x="0" y="1"/>
                      </a:lnTo>
                      <a:lnTo>
                        <a:pt x="0" y="1"/>
                      </a:lnTo>
                      <a:lnTo>
                        <a:pt x="1" y="0"/>
                      </a:lnTo>
                      <a:lnTo>
                        <a:pt x="0" y="1"/>
                      </a:lnTo>
                      <a:close/>
                    </a:path>
                  </a:pathLst>
                </a:custGeom>
                <a:solidFill>
                  <a:srgbClr val="C1C1C1"/>
                </a:solidFill>
                <a:ln w="0">
                  <a:noFill/>
                  <a:prstDash val="solid"/>
                  <a:round/>
                  <a:headEnd/>
                  <a:tailEnd/>
                </a:ln>
              </p:spPr>
              <p:txBody>
                <a:bodyPr vert="horz" wrap="square" lIns="93260" tIns="46630" rIns="93260" bIns="46630" numCol="1" anchor="t" anchorCtr="0" compatLnSpc="1">
                  <a:prstTxWarp prst="textNoShape">
                    <a:avLst/>
                  </a:prstTxWarp>
                </a:bodyPr>
                <a:lstStyle/>
                <a:p>
                  <a:pPr defTabSz="932563">
                    <a:defRPr/>
                  </a:pPr>
                  <a:endParaRPr lang="en-US">
                    <a:solidFill>
                      <a:srgbClr val="000000"/>
                    </a:solidFill>
                    <a:latin typeface="Segoe UI"/>
                  </a:endParaRPr>
                </a:p>
              </p:txBody>
            </p:sp>
            <p:sp>
              <p:nvSpPr>
                <p:cNvPr id="329" name="Rectangle 41">
                  <a:extLst>
                    <a:ext uri="{FF2B5EF4-FFF2-40B4-BE49-F238E27FC236}">
                      <a16:creationId xmlns:a16="http://schemas.microsoft.com/office/drawing/2014/main" id="{6B300541-2F84-4925-867E-454442CE5EEA}"/>
                    </a:ext>
                  </a:extLst>
                </p:cNvPr>
                <p:cNvSpPr>
                  <a:spLocks noChangeArrowheads="1"/>
                </p:cNvSpPr>
                <p:nvPr/>
              </p:nvSpPr>
              <p:spPr bwMode="auto">
                <a:xfrm>
                  <a:off x="11730060" y="625476"/>
                  <a:ext cx="1588" cy="1588"/>
                </a:xfrm>
                <a:prstGeom prst="rect">
                  <a:avLst/>
                </a:prstGeom>
                <a:solidFill>
                  <a:srgbClr val="C1C1C1"/>
                </a:solidFill>
                <a:ln w="0">
                  <a:noFill/>
                  <a:prstDash val="solid"/>
                  <a:miter lim="800000"/>
                  <a:headEnd/>
                  <a:tailEnd/>
                </a:ln>
              </p:spPr>
              <p:txBody>
                <a:bodyPr vert="horz" wrap="square" lIns="93260" tIns="46630" rIns="93260" bIns="46630" numCol="1" anchor="t" anchorCtr="0" compatLnSpc="1">
                  <a:prstTxWarp prst="textNoShape">
                    <a:avLst/>
                  </a:prstTxWarp>
                </a:bodyPr>
                <a:lstStyle/>
                <a:p>
                  <a:pPr defTabSz="932563">
                    <a:defRPr/>
                  </a:pPr>
                  <a:endParaRPr lang="en-US">
                    <a:solidFill>
                      <a:srgbClr val="000000"/>
                    </a:solidFill>
                    <a:latin typeface="Segoe UI"/>
                  </a:endParaRPr>
                </a:p>
              </p:txBody>
            </p:sp>
            <p:sp>
              <p:nvSpPr>
                <p:cNvPr id="330" name="Freeform 42">
                  <a:extLst>
                    <a:ext uri="{FF2B5EF4-FFF2-40B4-BE49-F238E27FC236}">
                      <a16:creationId xmlns:a16="http://schemas.microsoft.com/office/drawing/2014/main" id="{84FF6B62-97FD-4780-A238-5148C0CB210B}"/>
                    </a:ext>
                  </a:extLst>
                </p:cNvPr>
                <p:cNvSpPr>
                  <a:spLocks/>
                </p:cNvSpPr>
                <p:nvPr/>
              </p:nvSpPr>
              <p:spPr bwMode="auto">
                <a:xfrm>
                  <a:off x="11633222" y="512763"/>
                  <a:ext cx="261938" cy="203200"/>
                </a:xfrm>
                <a:custGeom>
                  <a:avLst/>
                  <a:gdLst>
                    <a:gd name="T0" fmla="*/ 130 w 266"/>
                    <a:gd name="T1" fmla="*/ 2 h 207"/>
                    <a:gd name="T2" fmla="*/ 130 w 266"/>
                    <a:gd name="T3" fmla="*/ 2 h 207"/>
                    <a:gd name="T4" fmla="*/ 124 w 266"/>
                    <a:gd name="T5" fmla="*/ 0 h 207"/>
                    <a:gd name="T6" fmla="*/ 118 w 266"/>
                    <a:gd name="T7" fmla="*/ 2 h 207"/>
                    <a:gd name="T8" fmla="*/ 114 w 266"/>
                    <a:gd name="T9" fmla="*/ 7 h 207"/>
                    <a:gd name="T10" fmla="*/ 99 w 266"/>
                    <a:gd name="T11" fmla="*/ 69 h 207"/>
                    <a:gd name="T12" fmla="*/ 76 w 266"/>
                    <a:gd name="T13" fmla="*/ 69 h 207"/>
                    <a:gd name="T14" fmla="*/ 70 w 266"/>
                    <a:gd name="T15" fmla="*/ 71 h 207"/>
                    <a:gd name="T16" fmla="*/ 67 w 266"/>
                    <a:gd name="T17" fmla="*/ 76 h 207"/>
                    <a:gd name="T18" fmla="*/ 56 w 266"/>
                    <a:gd name="T19" fmla="*/ 118 h 207"/>
                    <a:gd name="T20" fmla="*/ 0 w 266"/>
                    <a:gd name="T21" fmla="*/ 118 h 207"/>
                    <a:gd name="T22" fmla="*/ 0 w 266"/>
                    <a:gd name="T23" fmla="*/ 207 h 207"/>
                    <a:gd name="T24" fmla="*/ 41 w 266"/>
                    <a:gd name="T25" fmla="*/ 207 h 207"/>
                    <a:gd name="T26" fmla="*/ 42 w 266"/>
                    <a:gd name="T27" fmla="*/ 201 h 207"/>
                    <a:gd name="T28" fmla="*/ 63 w 266"/>
                    <a:gd name="T29" fmla="*/ 116 h 207"/>
                    <a:gd name="T30" fmla="*/ 99 w 266"/>
                    <a:gd name="T31" fmla="*/ 88 h 207"/>
                    <a:gd name="T32" fmla="*/ 135 w 266"/>
                    <a:gd name="T33" fmla="*/ 115 h 207"/>
                    <a:gd name="T34" fmla="*/ 159 w 266"/>
                    <a:gd name="T35" fmla="*/ 200 h 207"/>
                    <a:gd name="T36" fmla="*/ 161 w 266"/>
                    <a:gd name="T37" fmla="*/ 207 h 207"/>
                    <a:gd name="T38" fmla="*/ 266 w 266"/>
                    <a:gd name="T39" fmla="*/ 207 h 207"/>
                    <a:gd name="T40" fmla="*/ 266 w 266"/>
                    <a:gd name="T41" fmla="*/ 137 h 207"/>
                    <a:gd name="T42" fmla="*/ 225 w 266"/>
                    <a:gd name="T43" fmla="*/ 137 h 207"/>
                    <a:gd name="T44" fmla="*/ 209 w 266"/>
                    <a:gd name="T45" fmla="*/ 121 h 207"/>
                    <a:gd name="T46" fmla="*/ 202 w 266"/>
                    <a:gd name="T47" fmla="*/ 118 h 207"/>
                    <a:gd name="T48" fmla="*/ 195 w 266"/>
                    <a:gd name="T49" fmla="*/ 121 h 207"/>
                    <a:gd name="T50" fmla="*/ 169 w 266"/>
                    <a:gd name="T51" fmla="*/ 147 h 207"/>
                    <a:gd name="T52" fmla="*/ 133 w 266"/>
                    <a:gd name="T53" fmla="*/ 7 h 207"/>
                    <a:gd name="T54" fmla="*/ 130 w 266"/>
                    <a:gd name="T55" fmla="*/ 2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66" h="207">
                      <a:moveTo>
                        <a:pt x="130" y="2"/>
                      </a:moveTo>
                      <a:lnTo>
                        <a:pt x="130" y="2"/>
                      </a:lnTo>
                      <a:cubicBezTo>
                        <a:pt x="128" y="0"/>
                        <a:pt x="126" y="0"/>
                        <a:pt x="124" y="0"/>
                      </a:cubicBezTo>
                      <a:cubicBezTo>
                        <a:pt x="121" y="0"/>
                        <a:pt x="119" y="0"/>
                        <a:pt x="118" y="2"/>
                      </a:cubicBezTo>
                      <a:cubicBezTo>
                        <a:pt x="116" y="3"/>
                        <a:pt x="115" y="5"/>
                        <a:pt x="114" y="7"/>
                      </a:cubicBezTo>
                      <a:lnTo>
                        <a:pt x="99" y="69"/>
                      </a:lnTo>
                      <a:lnTo>
                        <a:pt x="76" y="69"/>
                      </a:lnTo>
                      <a:cubicBezTo>
                        <a:pt x="74" y="69"/>
                        <a:pt x="72" y="70"/>
                        <a:pt x="70" y="71"/>
                      </a:cubicBezTo>
                      <a:cubicBezTo>
                        <a:pt x="69" y="72"/>
                        <a:pt x="68" y="74"/>
                        <a:pt x="67" y="76"/>
                      </a:cubicBezTo>
                      <a:lnTo>
                        <a:pt x="56" y="118"/>
                      </a:lnTo>
                      <a:lnTo>
                        <a:pt x="0" y="118"/>
                      </a:lnTo>
                      <a:lnTo>
                        <a:pt x="0" y="207"/>
                      </a:lnTo>
                      <a:lnTo>
                        <a:pt x="41" y="207"/>
                      </a:lnTo>
                      <a:lnTo>
                        <a:pt x="42" y="201"/>
                      </a:lnTo>
                      <a:lnTo>
                        <a:pt x="63" y="116"/>
                      </a:lnTo>
                      <a:cubicBezTo>
                        <a:pt x="68" y="100"/>
                        <a:pt x="82" y="88"/>
                        <a:pt x="99" y="88"/>
                      </a:cubicBezTo>
                      <a:cubicBezTo>
                        <a:pt x="116" y="88"/>
                        <a:pt x="131" y="99"/>
                        <a:pt x="135" y="115"/>
                      </a:cubicBezTo>
                      <a:lnTo>
                        <a:pt x="159" y="200"/>
                      </a:lnTo>
                      <a:lnTo>
                        <a:pt x="161" y="207"/>
                      </a:lnTo>
                      <a:lnTo>
                        <a:pt x="266" y="207"/>
                      </a:lnTo>
                      <a:lnTo>
                        <a:pt x="266" y="137"/>
                      </a:lnTo>
                      <a:lnTo>
                        <a:pt x="225" y="137"/>
                      </a:lnTo>
                      <a:lnTo>
                        <a:pt x="209" y="121"/>
                      </a:lnTo>
                      <a:cubicBezTo>
                        <a:pt x="207" y="119"/>
                        <a:pt x="205" y="118"/>
                        <a:pt x="202" y="118"/>
                      </a:cubicBezTo>
                      <a:cubicBezTo>
                        <a:pt x="199" y="118"/>
                        <a:pt x="197" y="119"/>
                        <a:pt x="195" y="121"/>
                      </a:cubicBezTo>
                      <a:lnTo>
                        <a:pt x="169" y="147"/>
                      </a:lnTo>
                      <a:lnTo>
                        <a:pt x="133" y="7"/>
                      </a:lnTo>
                      <a:cubicBezTo>
                        <a:pt x="132" y="5"/>
                        <a:pt x="131" y="3"/>
                        <a:pt x="130" y="2"/>
                      </a:cubicBezTo>
                      <a:close/>
                    </a:path>
                  </a:pathLst>
                </a:custGeom>
                <a:solidFill>
                  <a:schemeClr val="tx1"/>
                </a:solidFill>
                <a:ln w="0">
                  <a:noFill/>
                  <a:prstDash val="solid"/>
                  <a:round/>
                  <a:headEnd/>
                  <a:tailEnd/>
                </a:ln>
              </p:spPr>
              <p:txBody>
                <a:bodyPr vert="horz" wrap="square" lIns="93260" tIns="46630" rIns="93260" bIns="46630" numCol="1" anchor="t" anchorCtr="0" compatLnSpc="1">
                  <a:prstTxWarp prst="textNoShape">
                    <a:avLst/>
                  </a:prstTxWarp>
                </a:bodyPr>
                <a:lstStyle/>
                <a:p>
                  <a:pPr defTabSz="932563">
                    <a:defRPr/>
                  </a:pPr>
                  <a:endParaRPr lang="en-US">
                    <a:solidFill>
                      <a:srgbClr val="000000"/>
                    </a:solidFill>
                    <a:latin typeface="Segoe UI"/>
                  </a:endParaRPr>
                </a:p>
              </p:txBody>
            </p:sp>
            <p:sp>
              <p:nvSpPr>
                <p:cNvPr id="331" name="Freeform 43">
                  <a:extLst>
                    <a:ext uri="{FF2B5EF4-FFF2-40B4-BE49-F238E27FC236}">
                      <a16:creationId xmlns:a16="http://schemas.microsoft.com/office/drawing/2014/main" id="{5B28678F-658E-4908-B7BD-605A493E5085}"/>
                    </a:ext>
                  </a:extLst>
                </p:cNvPr>
                <p:cNvSpPr>
                  <a:spLocks/>
                </p:cNvSpPr>
                <p:nvPr/>
              </p:nvSpPr>
              <p:spPr bwMode="auto">
                <a:xfrm>
                  <a:off x="11699897" y="625476"/>
                  <a:ext cx="63500" cy="90488"/>
                </a:xfrm>
                <a:custGeom>
                  <a:avLst/>
                  <a:gdLst>
                    <a:gd name="T0" fmla="*/ 32 w 65"/>
                    <a:gd name="T1" fmla="*/ 0 h 92"/>
                    <a:gd name="T2" fmla="*/ 32 w 65"/>
                    <a:gd name="T3" fmla="*/ 0 h 92"/>
                    <a:gd name="T4" fmla="*/ 31 w 65"/>
                    <a:gd name="T5" fmla="*/ 0 h 92"/>
                    <a:gd name="T6" fmla="*/ 31 w 65"/>
                    <a:gd name="T7" fmla="*/ 0 h 92"/>
                    <a:gd name="T8" fmla="*/ 31 w 65"/>
                    <a:gd name="T9" fmla="*/ 0 h 92"/>
                    <a:gd name="T10" fmla="*/ 31 w 65"/>
                    <a:gd name="T11" fmla="*/ 0 h 92"/>
                    <a:gd name="T12" fmla="*/ 21 w 65"/>
                    <a:gd name="T13" fmla="*/ 8 h 92"/>
                    <a:gd name="T14" fmla="*/ 1 w 65"/>
                    <a:gd name="T15" fmla="*/ 91 h 92"/>
                    <a:gd name="T16" fmla="*/ 0 w 65"/>
                    <a:gd name="T17" fmla="*/ 92 h 92"/>
                    <a:gd name="T18" fmla="*/ 65 w 65"/>
                    <a:gd name="T19" fmla="*/ 92 h 92"/>
                    <a:gd name="T20" fmla="*/ 65 w 65"/>
                    <a:gd name="T21" fmla="*/ 92 h 92"/>
                    <a:gd name="T22" fmla="*/ 42 w 65"/>
                    <a:gd name="T23" fmla="*/ 7 h 92"/>
                    <a:gd name="T24" fmla="*/ 32 w 65"/>
                    <a:gd name="T25" fmla="*/ 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5" h="92">
                      <a:moveTo>
                        <a:pt x="32" y="0"/>
                      </a:moveTo>
                      <a:lnTo>
                        <a:pt x="32" y="0"/>
                      </a:lnTo>
                      <a:cubicBezTo>
                        <a:pt x="32" y="0"/>
                        <a:pt x="32" y="0"/>
                        <a:pt x="31" y="0"/>
                      </a:cubicBezTo>
                      <a:lnTo>
                        <a:pt x="31" y="0"/>
                      </a:lnTo>
                      <a:lnTo>
                        <a:pt x="31" y="0"/>
                      </a:lnTo>
                      <a:cubicBezTo>
                        <a:pt x="31" y="0"/>
                        <a:pt x="31" y="0"/>
                        <a:pt x="31" y="0"/>
                      </a:cubicBezTo>
                      <a:cubicBezTo>
                        <a:pt x="27" y="0"/>
                        <a:pt x="23" y="3"/>
                        <a:pt x="21" y="8"/>
                      </a:cubicBezTo>
                      <a:lnTo>
                        <a:pt x="1" y="91"/>
                      </a:lnTo>
                      <a:lnTo>
                        <a:pt x="0" y="92"/>
                      </a:lnTo>
                      <a:lnTo>
                        <a:pt x="65" y="92"/>
                      </a:lnTo>
                      <a:lnTo>
                        <a:pt x="65" y="92"/>
                      </a:lnTo>
                      <a:lnTo>
                        <a:pt x="42" y="7"/>
                      </a:lnTo>
                      <a:cubicBezTo>
                        <a:pt x="40" y="2"/>
                        <a:pt x="36" y="0"/>
                        <a:pt x="32" y="0"/>
                      </a:cubicBezTo>
                      <a:close/>
                    </a:path>
                  </a:pathLst>
                </a:custGeom>
                <a:solidFill>
                  <a:schemeClr val="accent3"/>
                </a:solidFill>
                <a:ln w="0">
                  <a:noFill/>
                  <a:prstDash val="solid"/>
                  <a:round/>
                  <a:headEnd/>
                  <a:tailEnd/>
                </a:ln>
              </p:spPr>
              <p:txBody>
                <a:bodyPr vert="horz" wrap="square" lIns="93260" tIns="46630" rIns="93260" bIns="46630" numCol="1" anchor="t" anchorCtr="0" compatLnSpc="1">
                  <a:prstTxWarp prst="textNoShape">
                    <a:avLst/>
                  </a:prstTxWarp>
                </a:bodyPr>
                <a:lstStyle/>
                <a:p>
                  <a:pPr defTabSz="932563">
                    <a:defRPr/>
                  </a:pPr>
                  <a:endParaRPr lang="en-US">
                    <a:solidFill>
                      <a:srgbClr val="000000"/>
                    </a:solidFill>
                    <a:latin typeface="Segoe UI"/>
                  </a:endParaRPr>
                </a:p>
              </p:txBody>
            </p:sp>
          </p:grpSp>
        </p:grpSp>
      </p:grpSp>
      <p:grpSp>
        <p:nvGrpSpPr>
          <p:cNvPr id="86" name="Group 85">
            <a:extLst>
              <a:ext uri="{FF2B5EF4-FFF2-40B4-BE49-F238E27FC236}">
                <a16:creationId xmlns:a16="http://schemas.microsoft.com/office/drawing/2014/main" id="{96EAB655-DF70-4910-850B-A2D68F902797}"/>
              </a:ext>
            </a:extLst>
          </p:cNvPr>
          <p:cNvGrpSpPr/>
          <p:nvPr/>
        </p:nvGrpSpPr>
        <p:grpSpPr>
          <a:xfrm>
            <a:off x="443887" y="5947984"/>
            <a:ext cx="11732649" cy="644004"/>
            <a:chOff x="434358" y="5831887"/>
            <a:chExt cx="11503641" cy="631434"/>
          </a:xfrm>
        </p:grpSpPr>
        <p:grpSp>
          <p:nvGrpSpPr>
            <p:cNvPr id="72" name="Group 71">
              <a:extLst>
                <a:ext uri="{FF2B5EF4-FFF2-40B4-BE49-F238E27FC236}">
                  <a16:creationId xmlns:a16="http://schemas.microsoft.com/office/drawing/2014/main" id="{36997FBE-7D2C-4CEB-B242-7270C0582BDE}"/>
                </a:ext>
              </a:extLst>
            </p:cNvPr>
            <p:cNvGrpSpPr/>
            <p:nvPr/>
          </p:nvGrpSpPr>
          <p:grpSpPr>
            <a:xfrm>
              <a:off x="434358" y="5831887"/>
              <a:ext cx="11503641" cy="451414"/>
              <a:chOff x="434358" y="5970784"/>
              <a:chExt cx="11267647" cy="451414"/>
            </a:xfrm>
          </p:grpSpPr>
          <p:cxnSp>
            <p:nvCxnSpPr>
              <p:cNvPr id="352" name="Straight Connector 351">
                <a:extLst>
                  <a:ext uri="{FF2B5EF4-FFF2-40B4-BE49-F238E27FC236}">
                    <a16:creationId xmlns:a16="http://schemas.microsoft.com/office/drawing/2014/main" id="{79814820-7AD9-422A-9092-FAC13FE748D9}"/>
                  </a:ext>
                </a:extLst>
              </p:cNvPr>
              <p:cNvCxnSpPr>
                <a:cxnSpLocks/>
              </p:cNvCxnSpPr>
              <p:nvPr/>
            </p:nvCxnSpPr>
            <p:spPr>
              <a:xfrm>
                <a:off x="434358" y="6422198"/>
                <a:ext cx="11267647" cy="0"/>
              </a:xfrm>
              <a:prstGeom prst="line">
                <a:avLst/>
              </a:prstGeom>
              <a:ln w="19050" cap="sq">
                <a:solidFill>
                  <a:schemeClr val="bg1">
                    <a:lumMod val="75000"/>
                  </a:schemeClr>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4" name="Straight Connector 353">
                <a:extLst>
                  <a:ext uri="{FF2B5EF4-FFF2-40B4-BE49-F238E27FC236}">
                    <a16:creationId xmlns:a16="http://schemas.microsoft.com/office/drawing/2014/main" id="{416E056C-B243-44EA-ABE6-8295CC01099A}"/>
                  </a:ext>
                </a:extLst>
              </p:cNvPr>
              <p:cNvCxnSpPr>
                <a:cxnSpLocks/>
              </p:cNvCxnSpPr>
              <p:nvPr/>
            </p:nvCxnSpPr>
            <p:spPr>
              <a:xfrm rot="16200000">
                <a:off x="11476298" y="6196491"/>
                <a:ext cx="451413" cy="0"/>
              </a:xfrm>
              <a:prstGeom prst="line">
                <a:avLst/>
              </a:prstGeom>
              <a:ln w="19050" cap="sq">
                <a:solidFill>
                  <a:schemeClr val="bg1">
                    <a:lumMod val="75000"/>
                  </a:schemeClr>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5" name="Straight Connector 354">
                <a:extLst>
                  <a:ext uri="{FF2B5EF4-FFF2-40B4-BE49-F238E27FC236}">
                    <a16:creationId xmlns:a16="http://schemas.microsoft.com/office/drawing/2014/main" id="{1BA7A5B0-1FA9-453F-A989-83DABC1AE5E3}"/>
                  </a:ext>
                </a:extLst>
              </p:cNvPr>
              <p:cNvCxnSpPr>
                <a:cxnSpLocks/>
              </p:cNvCxnSpPr>
              <p:nvPr/>
            </p:nvCxnSpPr>
            <p:spPr>
              <a:xfrm rot="16200000">
                <a:off x="208652" y="6196491"/>
                <a:ext cx="451413" cy="0"/>
              </a:xfrm>
              <a:prstGeom prst="line">
                <a:avLst/>
              </a:prstGeom>
              <a:ln w="19050" cap="sq">
                <a:solidFill>
                  <a:schemeClr val="bg1">
                    <a:lumMod val="75000"/>
                  </a:schemeClr>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351" name="Rectangle 350">
              <a:extLst>
                <a:ext uri="{FF2B5EF4-FFF2-40B4-BE49-F238E27FC236}">
                  <a16:creationId xmlns:a16="http://schemas.microsoft.com/office/drawing/2014/main" id="{6BCAA1B1-3EB5-4F15-A5B1-3BCA4397DB83}"/>
                </a:ext>
              </a:extLst>
            </p:cNvPr>
            <p:cNvSpPr/>
            <p:nvPr/>
          </p:nvSpPr>
          <p:spPr>
            <a:xfrm>
              <a:off x="5136853" y="6088475"/>
              <a:ext cx="2098651" cy="374846"/>
            </a:xfrm>
            <a:prstGeom prst="rect">
              <a:avLst/>
            </a:prstGeom>
            <a:solidFill>
              <a:schemeClr val="bg1"/>
            </a:solidFill>
          </p:spPr>
          <p:txBody>
            <a:bodyPr wrap="none">
              <a:spAutoFit/>
            </a:bodyPr>
            <a:lstStyle/>
            <a:p>
              <a:pPr algn="ctr" defTabSz="951028" fontAlgn="base">
                <a:spcBef>
                  <a:spcPct val="0"/>
                </a:spcBef>
                <a:spcAft>
                  <a:spcPct val="0"/>
                </a:spcAft>
                <a:defRPr/>
              </a:pPr>
              <a:r>
                <a:rPr lang="en-US" sz="1836">
                  <a:solidFill>
                    <a:srgbClr val="8661C5"/>
                  </a:solidFill>
                  <a:latin typeface="Segoe UI Semibold"/>
                  <a:cs typeface="Segoe UI" pitchFamily="34" charset="0"/>
                </a:rPr>
                <a:t>Microsoft Identity</a:t>
              </a:r>
            </a:p>
          </p:txBody>
        </p:sp>
      </p:grpSp>
      <p:cxnSp>
        <p:nvCxnSpPr>
          <p:cNvPr id="357" name="Straight Arrow Connector 356">
            <a:extLst>
              <a:ext uri="{FF2B5EF4-FFF2-40B4-BE49-F238E27FC236}">
                <a16:creationId xmlns:a16="http://schemas.microsoft.com/office/drawing/2014/main" id="{7C44F82B-C168-4AED-A5CB-966023EB7748}"/>
              </a:ext>
            </a:extLst>
          </p:cNvPr>
          <p:cNvCxnSpPr>
            <a:cxnSpLocks/>
          </p:cNvCxnSpPr>
          <p:nvPr/>
        </p:nvCxnSpPr>
        <p:spPr>
          <a:xfrm>
            <a:off x="9101345" y="5175005"/>
            <a:ext cx="1044680" cy="0"/>
          </a:xfrm>
          <a:prstGeom prst="straightConnector1">
            <a:avLst/>
          </a:prstGeom>
          <a:ln w="50800">
            <a:solidFill>
              <a:schemeClr val="tx1"/>
            </a:solidFill>
            <a:headEnd type="none" w="sm" len="sm"/>
            <a:tailEnd type="arrow" w="med" len="sm"/>
          </a:ln>
        </p:spPr>
        <p:style>
          <a:lnRef idx="1">
            <a:schemeClr val="accent1"/>
          </a:lnRef>
          <a:fillRef idx="0">
            <a:schemeClr val="accent1"/>
          </a:fillRef>
          <a:effectRef idx="0">
            <a:schemeClr val="accent1"/>
          </a:effectRef>
          <a:fontRef idx="minor">
            <a:schemeClr val="tx1"/>
          </a:fontRef>
        </p:style>
      </p:cxnSp>
      <p:sp>
        <p:nvSpPr>
          <p:cNvPr id="125" name="TextBox 124">
            <a:extLst>
              <a:ext uri="{FF2B5EF4-FFF2-40B4-BE49-F238E27FC236}">
                <a16:creationId xmlns:a16="http://schemas.microsoft.com/office/drawing/2014/main" id="{1C53C934-7853-46E8-9683-BA8AF02EBABD}"/>
              </a:ext>
            </a:extLst>
          </p:cNvPr>
          <p:cNvSpPr txBox="1"/>
          <p:nvPr/>
        </p:nvSpPr>
        <p:spPr>
          <a:xfrm>
            <a:off x="10306106" y="5037001"/>
            <a:ext cx="1860068" cy="256159"/>
          </a:xfrm>
          <a:prstGeom prst="rect">
            <a:avLst/>
          </a:prstGeom>
          <a:noFill/>
        </p:spPr>
        <p:txBody>
          <a:bodyPr wrap="square" lIns="0" tIns="0" rIns="0" bIns="0" rtlCol="0">
            <a:spAutoFit/>
          </a:bodyPr>
          <a:lstStyle/>
          <a:p>
            <a:pPr defTabSz="932563">
              <a:defRPr/>
            </a:pPr>
            <a:r>
              <a:rPr lang="en-US" sz="1632">
                <a:solidFill>
                  <a:srgbClr val="8661C5"/>
                </a:solidFill>
                <a:latin typeface="Segoe UI Semibold"/>
              </a:rPr>
              <a:t>Azure AI platform</a:t>
            </a:r>
          </a:p>
        </p:txBody>
      </p:sp>
      <p:sp>
        <p:nvSpPr>
          <p:cNvPr id="129" name="TextBox 128">
            <a:extLst>
              <a:ext uri="{FF2B5EF4-FFF2-40B4-BE49-F238E27FC236}">
                <a16:creationId xmlns:a16="http://schemas.microsoft.com/office/drawing/2014/main" id="{9A1B78E5-38C1-4DC2-A84A-68415A7301D9}"/>
              </a:ext>
            </a:extLst>
          </p:cNvPr>
          <p:cNvSpPr txBox="1"/>
          <p:nvPr/>
        </p:nvSpPr>
        <p:spPr>
          <a:xfrm>
            <a:off x="237620" y="5037001"/>
            <a:ext cx="1860068" cy="256159"/>
          </a:xfrm>
          <a:prstGeom prst="rect">
            <a:avLst/>
          </a:prstGeom>
          <a:noFill/>
        </p:spPr>
        <p:txBody>
          <a:bodyPr wrap="square" lIns="0" tIns="0" rIns="0" bIns="0" rtlCol="0">
            <a:spAutoFit/>
          </a:bodyPr>
          <a:lstStyle/>
          <a:p>
            <a:pPr algn="r" defTabSz="932563">
              <a:defRPr/>
            </a:pPr>
            <a:r>
              <a:rPr lang="en-US" sz="1632">
                <a:solidFill>
                  <a:srgbClr val="8661C5"/>
                </a:solidFill>
                <a:latin typeface="Segoe UI Semibold"/>
              </a:rPr>
              <a:t>Your local data</a:t>
            </a:r>
          </a:p>
        </p:txBody>
      </p:sp>
      <p:grpSp>
        <p:nvGrpSpPr>
          <p:cNvPr id="30" name="Group 29">
            <a:extLst>
              <a:ext uri="{FF2B5EF4-FFF2-40B4-BE49-F238E27FC236}">
                <a16:creationId xmlns:a16="http://schemas.microsoft.com/office/drawing/2014/main" id="{0FC2F3FD-9B36-4982-9B61-A396EF84D3A4}"/>
              </a:ext>
            </a:extLst>
          </p:cNvPr>
          <p:cNvGrpSpPr/>
          <p:nvPr/>
        </p:nvGrpSpPr>
        <p:grpSpPr>
          <a:xfrm>
            <a:off x="4677765" y="2901433"/>
            <a:ext cx="1238856" cy="575634"/>
            <a:chOff x="4585596" y="2844801"/>
            <a:chExt cx="1214675" cy="564398"/>
          </a:xfrm>
        </p:grpSpPr>
        <p:sp>
          <p:nvSpPr>
            <p:cNvPr id="15" name="Rectangle 14">
              <a:extLst>
                <a:ext uri="{FF2B5EF4-FFF2-40B4-BE49-F238E27FC236}">
                  <a16:creationId xmlns:a16="http://schemas.microsoft.com/office/drawing/2014/main" id="{90A87395-ED77-47EF-8123-7FCAE7E14604}"/>
                </a:ext>
              </a:extLst>
            </p:cNvPr>
            <p:cNvSpPr/>
            <p:nvPr/>
          </p:nvSpPr>
          <p:spPr bwMode="auto">
            <a:xfrm>
              <a:off x="4585596" y="2844801"/>
              <a:ext cx="1214675" cy="56439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5" name="TextBox 264">
              <a:extLst>
                <a:ext uri="{FF2B5EF4-FFF2-40B4-BE49-F238E27FC236}">
                  <a16:creationId xmlns:a16="http://schemas.microsoft.com/office/drawing/2014/main" id="{D64B7B3B-30E5-4586-8926-637D6FB42DD3}"/>
                </a:ext>
              </a:extLst>
            </p:cNvPr>
            <p:cNvSpPr txBox="1"/>
            <p:nvPr/>
          </p:nvSpPr>
          <p:spPr>
            <a:xfrm>
              <a:off x="5107058" y="3030050"/>
              <a:ext cx="635361" cy="197746"/>
            </a:xfrm>
            <a:prstGeom prst="rect">
              <a:avLst/>
            </a:prstGeom>
            <a:noFill/>
          </p:spPr>
          <p:txBody>
            <a:bodyPr wrap="square" lIns="0" tIns="0" rIns="0" bIns="0" rtlCol="0">
              <a:spAutoFit/>
            </a:bodyPr>
            <a:lstStyle>
              <a:defPPr>
                <a:defRPr lang="en-US"/>
              </a:defPPr>
              <a:lvl1pPr marR="0" lvl="0" indent="0" algn="ctr" fontAlgn="auto">
                <a:lnSpc>
                  <a:spcPct val="90000"/>
                </a:lnSpc>
                <a:spcBef>
                  <a:spcPts val="0"/>
                </a:spcBef>
                <a:spcAft>
                  <a:spcPts val="600"/>
                </a:spcAft>
                <a:buClrTx/>
                <a:buSzTx/>
                <a:buFontTx/>
                <a:buNone/>
                <a:tabLst/>
                <a:defRPr kumimoji="0" sz="1400" b="0" i="0" u="none" strike="noStrike" cap="none" spc="0" normalizeH="0" baseline="0">
                  <a:ln>
                    <a:noFill/>
                  </a:ln>
                  <a:gradFill>
                    <a:gsLst>
                      <a:gs pos="2917">
                        <a:srgbClr val="1A1A1A"/>
                      </a:gs>
                      <a:gs pos="30000">
                        <a:srgbClr val="1A1A1A"/>
                      </a:gs>
                    </a:gsLst>
                    <a:lin ang="5400000" scaled="0"/>
                  </a:gradFill>
                  <a:effectLst/>
                  <a:uLnTx/>
                  <a:uFillTx/>
                  <a:latin typeface="Segoe UI Semibold" panose="020B0702040204020203" pitchFamily="34" charset="0"/>
                  <a:cs typeface="Segoe UI Semibold" panose="020B0702040204020203" pitchFamily="34" charset="0"/>
                </a:defRPr>
              </a:lvl1pPr>
            </a:lstStyle>
            <a:p>
              <a:pPr defTabSz="932563">
                <a:spcAft>
                  <a:spcPts val="612"/>
                </a:spcAft>
                <a:defRPr/>
              </a:pPr>
              <a:r>
                <a:rPr lang="en-US" sz="1428">
                  <a:solidFill>
                    <a:srgbClr val="000000"/>
                  </a:solidFill>
                  <a:latin typeface="Segoe UI"/>
                </a:rPr>
                <a:t>Search</a:t>
              </a:r>
            </a:p>
          </p:txBody>
        </p:sp>
        <p:grpSp>
          <p:nvGrpSpPr>
            <p:cNvPr id="7" name="Group 4">
              <a:extLst>
                <a:ext uri="{FF2B5EF4-FFF2-40B4-BE49-F238E27FC236}">
                  <a16:creationId xmlns:a16="http://schemas.microsoft.com/office/drawing/2014/main" id="{D5B14D46-F16A-4BF4-B5A8-DD822554883F}"/>
                </a:ext>
              </a:extLst>
            </p:cNvPr>
            <p:cNvGrpSpPr>
              <a:grpSpLocks noChangeAspect="1"/>
            </p:cNvGrpSpPr>
            <p:nvPr/>
          </p:nvGrpSpPr>
          <p:grpSpPr bwMode="auto">
            <a:xfrm>
              <a:off x="4734265" y="2977246"/>
              <a:ext cx="300719" cy="299507"/>
              <a:chOff x="2504" y="2404"/>
              <a:chExt cx="248" cy="247"/>
            </a:xfrm>
          </p:grpSpPr>
          <p:sp>
            <p:nvSpPr>
              <p:cNvPr id="10" name="Freeform 5">
                <a:extLst>
                  <a:ext uri="{FF2B5EF4-FFF2-40B4-BE49-F238E27FC236}">
                    <a16:creationId xmlns:a16="http://schemas.microsoft.com/office/drawing/2014/main" id="{756154D7-AA12-4BC0-BEE2-041CA49B6E4B}"/>
                  </a:ext>
                </a:extLst>
              </p:cNvPr>
              <p:cNvSpPr>
                <a:spLocks/>
              </p:cNvSpPr>
              <p:nvPr/>
            </p:nvSpPr>
            <p:spPr bwMode="auto">
              <a:xfrm>
                <a:off x="2537" y="2436"/>
                <a:ext cx="166" cy="116"/>
              </a:xfrm>
              <a:custGeom>
                <a:avLst/>
                <a:gdLst>
                  <a:gd name="T0" fmla="*/ 163 w 267"/>
                  <a:gd name="T1" fmla="*/ 187 h 187"/>
                  <a:gd name="T2" fmla="*/ 163 w 267"/>
                  <a:gd name="T3" fmla="*/ 187 h 187"/>
                  <a:gd name="T4" fmla="*/ 267 w 267"/>
                  <a:gd name="T5" fmla="*/ 84 h 187"/>
                  <a:gd name="T6" fmla="*/ 267 w 267"/>
                  <a:gd name="T7" fmla="*/ 84 h 187"/>
                  <a:gd name="T8" fmla="*/ 267 w 267"/>
                  <a:gd name="T9" fmla="*/ 0 h 187"/>
                  <a:gd name="T10" fmla="*/ 0 w 267"/>
                  <a:gd name="T11" fmla="*/ 0 h 187"/>
                  <a:gd name="T12" fmla="*/ 0 w 267"/>
                  <a:gd name="T13" fmla="*/ 187 h 187"/>
                  <a:gd name="T14" fmla="*/ 163 w 267"/>
                  <a:gd name="T15" fmla="*/ 187 h 187"/>
                  <a:gd name="T16" fmla="*/ 163 w 267"/>
                  <a:gd name="T17"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7" h="187">
                    <a:moveTo>
                      <a:pt x="163" y="187"/>
                    </a:moveTo>
                    <a:lnTo>
                      <a:pt x="163" y="187"/>
                    </a:lnTo>
                    <a:cubicBezTo>
                      <a:pt x="163" y="130"/>
                      <a:pt x="210" y="83"/>
                      <a:pt x="267" y="84"/>
                    </a:cubicBezTo>
                    <a:lnTo>
                      <a:pt x="267" y="84"/>
                    </a:lnTo>
                    <a:lnTo>
                      <a:pt x="267" y="0"/>
                    </a:lnTo>
                    <a:lnTo>
                      <a:pt x="0" y="0"/>
                    </a:lnTo>
                    <a:lnTo>
                      <a:pt x="0" y="187"/>
                    </a:lnTo>
                    <a:lnTo>
                      <a:pt x="163" y="187"/>
                    </a:lnTo>
                    <a:lnTo>
                      <a:pt x="163" y="187"/>
                    </a:lnTo>
                    <a:close/>
                  </a:path>
                </a:pathLst>
              </a:custGeom>
              <a:solidFill>
                <a:schemeClr val="accent3"/>
              </a:solidFill>
              <a:ln w="0">
                <a:noFill/>
                <a:prstDash val="solid"/>
                <a:round/>
                <a:headEnd/>
                <a:tailEnd/>
              </a:ln>
            </p:spPr>
            <p:txBody>
              <a:bodyPr vert="horz" wrap="square" lIns="93260" tIns="46630" rIns="93260" bIns="46630" numCol="1" anchor="t" anchorCtr="0" compatLnSpc="1">
                <a:prstTxWarp prst="textNoShape">
                  <a:avLst/>
                </a:prstTxWarp>
              </a:bodyPr>
              <a:lstStyle/>
              <a:p>
                <a:pPr defTabSz="932563">
                  <a:defRPr/>
                </a:pPr>
                <a:endParaRPr lang="en-US">
                  <a:solidFill>
                    <a:srgbClr val="000000"/>
                  </a:solidFill>
                  <a:latin typeface="Segoe UI"/>
                </a:endParaRPr>
              </a:p>
            </p:txBody>
          </p:sp>
          <p:sp>
            <p:nvSpPr>
              <p:cNvPr id="11" name="Freeform 6">
                <a:extLst>
                  <a:ext uri="{FF2B5EF4-FFF2-40B4-BE49-F238E27FC236}">
                    <a16:creationId xmlns:a16="http://schemas.microsoft.com/office/drawing/2014/main" id="{B9C5E2AF-601F-46CB-AC5A-9E50EEDD021E}"/>
                  </a:ext>
                </a:extLst>
              </p:cNvPr>
              <p:cNvSpPr>
                <a:spLocks/>
              </p:cNvSpPr>
              <p:nvPr/>
            </p:nvSpPr>
            <p:spPr bwMode="auto">
              <a:xfrm>
                <a:off x="2504" y="2404"/>
                <a:ext cx="166" cy="115"/>
              </a:xfrm>
              <a:custGeom>
                <a:avLst/>
                <a:gdLst>
                  <a:gd name="T0" fmla="*/ 267 w 267"/>
                  <a:gd name="T1" fmla="*/ 0 h 185"/>
                  <a:gd name="T2" fmla="*/ 267 w 267"/>
                  <a:gd name="T3" fmla="*/ 0 h 185"/>
                  <a:gd name="T4" fmla="*/ 1 w 267"/>
                  <a:gd name="T5" fmla="*/ 0 h 185"/>
                  <a:gd name="T6" fmla="*/ 0 w 267"/>
                  <a:gd name="T7" fmla="*/ 185 h 185"/>
                  <a:gd name="T8" fmla="*/ 27 w 267"/>
                  <a:gd name="T9" fmla="*/ 185 h 185"/>
                  <a:gd name="T10" fmla="*/ 27 w 267"/>
                  <a:gd name="T11" fmla="*/ 27 h 185"/>
                  <a:gd name="T12" fmla="*/ 267 w 267"/>
                  <a:gd name="T13" fmla="*/ 27 h 185"/>
                  <a:gd name="T14" fmla="*/ 267 w 267"/>
                  <a:gd name="T15" fmla="*/ 0 h 1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7" h="185">
                    <a:moveTo>
                      <a:pt x="267" y="0"/>
                    </a:moveTo>
                    <a:lnTo>
                      <a:pt x="267" y="0"/>
                    </a:lnTo>
                    <a:lnTo>
                      <a:pt x="1" y="0"/>
                    </a:lnTo>
                    <a:lnTo>
                      <a:pt x="0" y="185"/>
                    </a:lnTo>
                    <a:lnTo>
                      <a:pt x="27" y="185"/>
                    </a:lnTo>
                    <a:lnTo>
                      <a:pt x="27" y="27"/>
                    </a:lnTo>
                    <a:lnTo>
                      <a:pt x="267" y="27"/>
                    </a:lnTo>
                    <a:lnTo>
                      <a:pt x="267" y="0"/>
                    </a:lnTo>
                    <a:close/>
                  </a:path>
                </a:pathLst>
              </a:custGeom>
              <a:solidFill>
                <a:schemeClr val="accent3"/>
              </a:solidFill>
              <a:ln w="0">
                <a:noFill/>
                <a:prstDash val="solid"/>
                <a:round/>
                <a:headEnd/>
                <a:tailEnd/>
              </a:ln>
            </p:spPr>
            <p:txBody>
              <a:bodyPr vert="horz" wrap="square" lIns="93260" tIns="46630" rIns="93260" bIns="46630" numCol="1" anchor="t" anchorCtr="0" compatLnSpc="1">
                <a:prstTxWarp prst="textNoShape">
                  <a:avLst/>
                </a:prstTxWarp>
              </a:bodyPr>
              <a:lstStyle/>
              <a:p>
                <a:pPr defTabSz="932563">
                  <a:defRPr/>
                </a:pPr>
                <a:endParaRPr lang="en-US">
                  <a:solidFill>
                    <a:srgbClr val="000000"/>
                  </a:solidFill>
                  <a:latin typeface="Segoe UI"/>
                </a:endParaRPr>
              </a:p>
            </p:txBody>
          </p:sp>
          <p:sp>
            <p:nvSpPr>
              <p:cNvPr id="14" name="Freeform 7">
                <a:extLst>
                  <a:ext uri="{FF2B5EF4-FFF2-40B4-BE49-F238E27FC236}">
                    <a16:creationId xmlns:a16="http://schemas.microsoft.com/office/drawing/2014/main" id="{55C71E37-7515-4569-A07B-09C3FD8CF7DD}"/>
                  </a:ext>
                </a:extLst>
              </p:cNvPr>
              <p:cNvSpPr>
                <a:spLocks noEditPoints="1"/>
              </p:cNvSpPr>
              <p:nvPr/>
            </p:nvSpPr>
            <p:spPr bwMode="auto">
              <a:xfrm>
                <a:off x="2603" y="2503"/>
                <a:ext cx="149" cy="148"/>
              </a:xfrm>
              <a:custGeom>
                <a:avLst/>
                <a:gdLst>
                  <a:gd name="T0" fmla="*/ 160 w 239"/>
                  <a:gd name="T1" fmla="*/ 132 h 239"/>
                  <a:gd name="T2" fmla="*/ 160 w 239"/>
                  <a:gd name="T3" fmla="*/ 132 h 239"/>
                  <a:gd name="T4" fmla="*/ 129 w 239"/>
                  <a:gd name="T5" fmla="*/ 122 h 239"/>
                  <a:gd name="T6" fmla="*/ 119 w 239"/>
                  <a:gd name="T7" fmla="*/ 112 h 239"/>
                  <a:gd name="T8" fmla="*/ 107 w 239"/>
                  <a:gd name="T9" fmla="*/ 79 h 239"/>
                  <a:gd name="T10" fmla="*/ 107 w 239"/>
                  <a:gd name="T11" fmla="*/ 79 h 239"/>
                  <a:gd name="T12" fmla="*/ 160 w 239"/>
                  <a:gd name="T13" fmla="*/ 26 h 239"/>
                  <a:gd name="T14" fmla="*/ 160 w 239"/>
                  <a:gd name="T15" fmla="*/ 26 h 239"/>
                  <a:gd name="T16" fmla="*/ 213 w 239"/>
                  <a:gd name="T17" fmla="*/ 79 h 239"/>
                  <a:gd name="T18" fmla="*/ 160 w 239"/>
                  <a:gd name="T19" fmla="*/ 132 h 239"/>
                  <a:gd name="T20" fmla="*/ 160 w 239"/>
                  <a:gd name="T21" fmla="*/ 0 h 239"/>
                  <a:gd name="T22" fmla="*/ 160 w 239"/>
                  <a:gd name="T23" fmla="*/ 0 h 239"/>
                  <a:gd name="T24" fmla="*/ 160 w 239"/>
                  <a:gd name="T25" fmla="*/ 0 h 239"/>
                  <a:gd name="T26" fmla="*/ 80 w 239"/>
                  <a:gd name="T27" fmla="*/ 79 h 239"/>
                  <a:gd name="T28" fmla="*/ 94 w 239"/>
                  <a:gd name="T29" fmla="*/ 125 h 239"/>
                  <a:gd name="T30" fmla="*/ 77 w 239"/>
                  <a:gd name="T31" fmla="*/ 142 h 239"/>
                  <a:gd name="T32" fmla="*/ 4 w 239"/>
                  <a:gd name="T33" fmla="*/ 216 h 239"/>
                  <a:gd name="T34" fmla="*/ 0 w 239"/>
                  <a:gd name="T35" fmla="*/ 226 h 239"/>
                  <a:gd name="T36" fmla="*/ 4 w 239"/>
                  <a:gd name="T37" fmla="*/ 235 h 239"/>
                  <a:gd name="T38" fmla="*/ 13 w 239"/>
                  <a:gd name="T39" fmla="*/ 239 h 239"/>
                  <a:gd name="T40" fmla="*/ 23 w 239"/>
                  <a:gd name="T41" fmla="*/ 235 h 239"/>
                  <a:gd name="T42" fmla="*/ 96 w 239"/>
                  <a:gd name="T43" fmla="*/ 161 h 239"/>
                  <a:gd name="T44" fmla="*/ 113 w 239"/>
                  <a:gd name="T45" fmla="*/ 144 h 239"/>
                  <a:gd name="T46" fmla="*/ 160 w 239"/>
                  <a:gd name="T47" fmla="*/ 159 h 239"/>
                  <a:gd name="T48" fmla="*/ 239 w 239"/>
                  <a:gd name="T49" fmla="*/ 79 h 239"/>
                  <a:gd name="T50" fmla="*/ 160 w 239"/>
                  <a:gd name="T51" fmla="*/ 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9" h="239">
                    <a:moveTo>
                      <a:pt x="160" y="132"/>
                    </a:moveTo>
                    <a:lnTo>
                      <a:pt x="160" y="132"/>
                    </a:lnTo>
                    <a:cubicBezTo>
                      <a:pt x="148" y="132"/>
                      <a:pt x="137" y="128"/>
                      <a:pt x="129" y="122"/>
                    </a:cubicBezTo>
                    <a:cubicBezTo>
                      <a:pt x="125" y="119"/>
                      <a:pt x="122" y="115"/>
                      <a:pt x="119" y="112"/>
                    </a:cubicBezTo>
                    <a:cubicBezTo>
                      <a:pt x="111" y="103"/>
                      <a:pt x="107" y="91"/>
                      <a:pt x="107" y="79"/>
                    </a:cubicBezTo>
                    <a:lnTo>
                      <a:pt x="107" y="79"/>
                    </a:lnTo>
                    <a:cubicBezTo>
                      <a:pt x="107" y="50"/>
                      <a:pt x="131" y="26"/>
                      <a:pt x="160" y="26"/>
                    </a:cubicBezTo>
                    <a:lnTo>
                      <a:pt x="160" y="26"/>
                    </a:lnTo>
                    <a:cubicBezTo>
                      <a:pt x="189" y="26"/>
                      <a:pt x="213" y="50"/>
                      <a:pt x="213" y="79"/>
                    </a:cubicBezTo>
                    <a:cubicBezTo>
                      <a:pt x="212" y="108"/>
                      <a:pt x="189" y="132"/>
                      <a:pt x="160" y="132"/>
                    </a:cubicBezTo>
                    <a:close/>
                    <a:moveTo>
                      <a:pt x="160" y="0"/>
                    </a:moveTo>
                    <a:lnTo>
                      <a:pt x="160" y="0"/>
                    </a:lnTo>
                    <a:lnTo>
                      <a:pt x="160" y="0"/>
                    </a:lnTo>
                    <a:cubicBezTo>
                      <a:pt x="116" y="0"/>
                      <a:pt x="80" y="35"/>
                      <a:pt x="80" y="79"/>
                    </a:cubicBezTo>
                    <a:cubicBezTo>
                      <a:pt x="80" y="96"/>
                      <a:pt x="85" y="112"/>
                      <a:pt x="94" y="125"/>
                    </a:cubicBezTo>
                    <a:lnTo>
                      <a:pt x="77" y="142"/>
                    </a:lnTo>
                    <a:lnTo>
                      <a:pt x="4" y="216"/>
                    </a:lnTo>
                    <a:cubicBezTo>
                      <a:pt x="1" y="219"/>
                      <a:pt x="0" y="222"/>
                      <a:pt x="0" y="226"/>
                    </a:cubicBezTo>
                    <a:cubicBezTo>
                      <a:pt x="0" y="229"/>
                      <a:pt x="1" y="232"/>
                      <a:pt x="4" y="235"/>
                    </a:cubicBezTo>
                    <a:cubicBezTo>
                      <a:pt x="6" y="238"/>
                      <a:pt x="10" y="239"/>
                      <a:pt x="13" y="239"/>
                    </a:cubicBezTo>
                    <a:cubicBezTo>
                      <a:pt x="17" y="239"/>
                      <a:pt x="20" y="238"/>
                      <a:pt x="23" y="235"/>
                    </a:cubicBezTo>
                    <a:lnTo>
                      <a:pt x="96" y="161"/>
                    </a:lnTo>
                    <a:lnTo>
                      <a:pt x="113" y="144"/>
                    </a:lnTo>
                    <a:cubicBezTo>
                      <a:pt x="126" y="153"/>
                      <a:pt x="142" y="159"/>
                      <a:pt x="160" y="159"/>
                    </a:cubicBezTo>
                    <a:cubicBezTo>
                      <a:pt x="203" y="159"/>
                      <a:pt x="239" y="123"/>
                      <a:pt x="239" y="79"/>
                    </a:cubicBezTo>
                    <a:cubicBezTo>
                      <a:pt x="239" y="35"/>
                      <a:pt x="204" y="0"/>
                      <a:pt x="160" y="0"/>
                    </a:cubicBezTo>
                    <a:close/>
                  </a:path>
                </a:pathLst>
              </a:custGeom>
              <a:solidFill>
                <a:srgbClr val="2F2F2F"/>
              </a:solidFill>
              <a:ln w="0">
                <a:noFill/>
                <a:prstDash val="solid"/>
                <a:round/>
                <a:headEnd/>
                <a:tailEnd/>
              </a:ln>
            </p:spPr>
            <p:txBody>
              <a:bodyPr vert="horz" wrap="square" lIns="93260" tIns="46630" rIns="93260" bIns="46630" numCol="1" anchor="t" anchorCtr="0" compatLnSpc="1">
                <a:prstTxWarp prst="textNoShape">
                  <a:avLst/>
                </a:prstTxWarp>
              </a:bodyPr>
              <a:lstStyle/>
              <a:p>
                <a:pPr defTabSz="932563">
                  <a:defRPr/>
                </a:pPr>
                <a:endParaRPr lang="en-US">
                  <a:solidFill>
                    <a:srgbClr val="000000"/>
                  </a:solidFill>
                  <a:latin typeface="Segoe UI"/>
                </a:endParaRPr>
              </a:p>
            </p:txBody>
          </p:sp>
        </p:grpSp>
      </p:grpSp>
      <p:grpSp>
        <p:nvGrpSpPr>
          <p:cNvPr id="28" name="Group 27">
            <a:extLst>
              <a:ext uri="{FF2B5EF4-FFF2-40B4-BE49-F238E27FC236}">
                <a16:creationId xmlns:a16="http://schemas.microsoft.com/office/drawing/2014/main" id="{B446FB8C-13D3-4830-9325-BCEB945110FE}"/>
              </a:ext>
            </a:extLst>
          </p:cNvPr>
          <p:cNvGrpSpPr/>
          <p:nvPr/>
        </p:nvGrpSpPr>
        <p:grpSpPr>
          <a:xfrm>
            <a:off x="10974514" y="2901433"/>
            <a:ext cx="1235009" cy="575634"/>
            <a:chOff x="10759440" y="2844801"/>
            <a:chExt cx="1210903" cy="564398"/>
          </a:xfrm>
        </p:grpSpPr>
        <p:sp>
          <p:nvSpPr>
            <p:cNvPr id="147" name="Rectangle 146">
              <a:extLst>
                <a:ext uri="{FF2B5EF4-FFF2-40B4-BE49-F238E27FC236}">
                  <a16:creationId xmlns:a16="http://schemas.microsoft.com/office/drawing/2014/main" id="{BDD811B1-937E-45D2-9E07-B793F2018728}"/>
                </a:ext>
              </a:extLst>
            </p:cNvPr>
            <p:cNvSpPr/>
            <p:nvPr/>
          </p:nvSpPr>
          <p:spPr bwMode="auto">
            <a:xfrm>
              <a:off x="10759440" y="2844801"/>
              <a:ext cx="1210903" cy="56439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12" name="TextBox 211">
              <a:extLst>
                <a:ext uri="{FF2B5EF4-FFF2-40B4-BE49-F238E27FC236}">
                  <a16:creationId xmlns:a16="http://schemas.microsoft.com/office/drawing/2014/main" id="{24960280-9B45-4175-AC4C-C3F82A8771EA}"/>
                </a:ext>
              </a:extLst>
            </p:cNvPr>
            <p:cNvSpPr txBox="1"/>
            <p:nvPr/>
          </p:nvSpPr>
          <p:spPr>
            <a:xfrm>
              <a:off x="11284393" y="2954644"/>
              <a:ext cx="664772" cy="351635"/>
            </a:xfrm>
            <a:prstGeom prst="rect">
              <a:avLst/>
            </a:prstGeom>
            <a:noFill/>
          </p:spPr>
          <p:txBody>
            <a:bodyPr wrap="square" lIns="0" tIns="0" rIns="0" bIns="0" rtlCol="0">
              <a:spAutoFit/>
            </a:bodyPr>
            <a:lstStyle>
              <a:defPPr>
                <a:defRPr lang="en-US"/>
              </a:defPPr>
              <a:lvl1pPr marR="0" lvl="0" indent="0" algn="ctr" fontAlgn="auto">
                <a:lnSpc>
                  <a:spcPct val="90000"/>
                </a:lnSpc>
                <a:spcBef>
                  <a:spcPts val="0"/>
                </a:spcBef>
                <a:spcAft>
                  <a:spcPts val="600"/>
                </a:spcAft>
                <a:buClrTx/>
                <a:buSzTx/>
                <a:buFontTx/>
                <a:buNone/>
                <a:tabLst/>
                <a:defRPr kumimoji="0" sz="1400" b="0" i="0" u="none" strike="noStrike" cap="none" spc="0" normalizeH="0" baseline="0">
                  <a:ln>
                    <a:noFill/>
                  </a:ln>
                  <a:gradFill>
                    <a:gsLst>
                      <a:gs pos="2917">
                        <a:srgbClr val="1A1A1A"/>
                      </a:gs>
                      <a:gs pos="30000">
                        <a:srgbClr val="1A1A1A"/>
                      </a:gs>
                    </a:gsLst>
                    <a:lin ang="5400000" scaled="0"/>
                  </a:gradFill>
                  <a:effectLst/>
                  <a:uLnTx/>
                  <a:uFillTx/>
                  <a:latin typeface="Segoe UI Semibold" panose="020B0702040204020203" pitchFamily="34" charset="0"/>
                  <a:cs typeface="Segoe UI Semibold" panose="020B0702040204020203" pitchFamily="34" charset="0"/>
                </a:defRPr>
              </a:lvl1pPr>
            </a:lstStyle>
            <a:p>
              <a:pPr algn="l" defTabSz="932563">
                <a:lnSpc>
                  <a:spcPct val="80000"/>
                </a:lnSpc>
                <a:spcAft>
                  <a:spcPts val="612"/>
                </a:spcAft>
                <a:defRPr/>
              </a:pPr>
              <a:r>
                <a:rPr lang="en-US" sz="1428">
                  <a:solidFill>
                    <a:srgbClr val="000000"/>
                  </a:solidFill>
                  <a:latin typeface="Segoe UI"/>
                </a:rPr>
                <a:t>Insight </a:t>
              </a:r>
              <a:br>
                <a:rPr lang="en-US" sz="1428">
                  <a:solidFill>
                    <a:srgbClr val="000000"/>
                  </a:solidFill>
                  <a:latin typeface="Segoe UI"/>
                </a:rPr>
              </a:br>
              <a:r>
                <a:rPr lang="en-US" sz="1428">
                  <a:solidFill>
                    <a:srgbClr val="000000"/>
                  </a:solidFill>
                  <a:latin typeface="Segoe UI"/>
                </a:rPr>
                <a:t>apps</a:t>
              </a:r>
            </a:p>
          </p:txBody>
        </p:sp>
        <p:grpSp>
          <p:nvGrpSpPr>
            <p:cNvPr id="16" name="Group 10">
              <a:extLst>
                <a:ext uri="{FF2B5EF4-FFF2-40B4-BE49-F238E27FC236}">
                  <a16:creationId xmlns:a16="http://schemas.microsoft.com/office/drawing/2014/main" id="{475F2593-477F-466E-A45F-48B88884FBFE}"/>
                </a:ext>
              </a:extLst>
            </p:cNvPr>
            <p:cNvGrpSpPr>
              <a:grpSpLocks noChangeAspect="1"/>
            </p:cNvGrpSpPr>
            <p:nvPr/>
          </p:nvGrpSpPr>
          <p:grpSpPr bwMode="auto">
            <a:xfrm>
              <a:off x="10895331" y="2977774"/>
              <a:ext cx="269875" cy="298450"/>
              <a:chOff x="6772" y="1880"/>
              <a:chExt cx="170" cy="188"/>
            </a:xfrm>
            <a:solidFill>
              <a:srgbClr val="0078D4"/>
            </a:solidFill>
          </p:grpSpPr>
          <p:sp>
            <p:nvSpPr>
              <p:cNvPr id="18" name="Freeform 11">
                <a:extLst>
                  <a:ext uri="{FF2B5EF4-FFF2-40B4-BE49-F238E27FC236}">
                    <a16:creationId xmlns:a16="http://schemas.microsoft.com/office/drawing/2014/main" id="{C2BABA2D-DD25-46D9-B843-CEABC025D31F}"/>
                  </a:ext>
                </a:extLst>
              </p:cNvPr>
              <p:cNvSpPr>
                <a:spLocks/>
              </p:cNvSpPr>
              <p:nvPr/>
            </p:nvSpPr>
            <p:spPr bwMode="auto">
              <a:xfrm>
                <a:off x="6836" y="1903"/>
                <a:ext cx="28" cy="34"/>
              </a:xfrm>
              <a:custGeom>
                <a:avLst/>
                <a:gdLst>
                  <a:gd name="T0" fmla="*/ 63 w 63"/>
                  <a:gd name="T1" fmla="*/ 31 h 77"/>
                  <a:gd name="T2" fmla="*/ 63 w 63"/>
                  <a:gd name="T3" fmla="*/ 31 h 77"/>
                  <a:gd name="T4" fmla="*/ 0 w 63"/>
                  <a:gd name="T5" fmla="*/ 0 h 77"/>
                  <a:gd name="T6" fmla="*/ 0 w 63"/>
                  <a:gd name="T7" fmla="*/ 45 h 77"/>
                  <a:gd name="T8" fmla="*/ 63 w 63"/>
                  <a:gd name="T9" fmla="*/ 77 h 77"/>
                  <a:gd name="T10" fmla="*/ 63 w 63"/>
                  <a:gd name="T11" fmla="*/ 31 h 77"/>
                </a:gdLst>
                <a:ahLst/>
                <a:cxnLst>
                  <a:cxn ang="0">
                    <a:pos x="T0" y="T1"/>
                  </a:cxn>
                  <a:cxn ang="0">
                    <a:pos x="T2" y="T3"/>
                  </a:cxn>
                  <a:cxn ang="0">
                    <a:pos x="T4" y="T5"/>
                  </a:cxn>
                  <a:cxn ang="0">
                    <a:pos x="T6" y="T7"/>
                  </a:cxn>
                  <a:cxn ang="0">
                    <a:pos x="T8" y="T9"/>
                  </a:cxn>
                  <a:cxn ang="0">
                    <a:pos x="T10" y="T11"/>
                  </a:cxn>
                </a:cxnLst>
                <a:rect l="0" t="0" r="r" b="b"/>
                <a:pathLst>
                  <a:path w="63" h="77">
                    <a:moveTo>
                      <a:pt x="63" y="31"/>
                    </a:moveTo>
                    <a:lnTo>
                      <a:pt x="63" y="31"/>
                    </a:lnTo>
                    <a:lnTo>
                      <a:pt x="0" y="0"/>
                    </a:lnTo>
                    <a:lnTo>
                      <a:pt x="0" y="45"/>
                    </a:lnTo>
                    <a:lnTo>
                      <a:pt x="63" y="77"/>
                    </a:lnTo>
                    <a:lnTo>
                      <a:pt x="63" y="31"/>
                    </a:lnTo>
                    <a:close/>
                  </a:path>
                </a:pathLst>
              </a:custGeom>
              <a:solidFill>
                <a:schemeClr val="accent3"/>
              </a:solidFill>
              <a:ln w="0">
                <a:noFill/>
                <a:prstDash val="solid"/>
                <a:round/>
                <a:headEnd/>
                <a:tailEnd/>
              </a:ln>
            </p:spPr>
            <p:txBody>
              <a:bodyPr vert="horz" wrap="square" lIns="93260" tIns="46630" rIns="93260" bIns="46630" numCol="1" anchor="t" anchorCtr="0" compatLnSpc="1">
                <a:prstTxWarp prst="textNoShape">
                  <a:avLst/>
                </a:prstTxWarp>
              </a:bodyPr>
              <a:lstStyle/>
              <a:p>
                <a:pPr defTabSz="932563">
                  <a:defRPr/>
                </a:pPr>
                <a:endParaRPr lang="en-US">
                  <a:solidFill>
                    <a:srgbClr val="000000"/>
                  </a:solidFill>
                  <a:latin typeface="Segoe UI"/>
                </a:endParaRPr>
              </a:p>
            </p:txBody>
          </p:sp>
          <p:sp>
            <p:nvSpPr>
              <p:cNvPr id="19" name="Freeform 12">
                <a:extLst>
                  <a:ext uri="{FF2B5EF4-FFF2-40B4-BE49-F238E27FC236}">
                    <a16:creationId xmlns:a16="http://schemas.microsoft.com/office/drawing/2014/main" id="{749D188B-6681-4772-9BF2-9326820BDF57}"/>
                  </a:ext>
                </a:extLst>
              </p:cNvPr>
              <p:cNvSpPr>
                <a:spLocks/>
              </p:cNvSpPr>
              <p:nvPr/>
            </p:nvSpPr>
            <p:spPr bwMode="auto">
              <a:xfrm>
                <a:off x="6794" y="1958"/>
                <a:ext cx="28" cy="78"/>
              </a:xfrm>
              <a:custGeom>
                <a:avLst/>
                <a:gdLst>
                  <a:gd name="T0" fmla="*/ 0 w 63"/>
                  <a:gd name="T1" fmla="*/ 144 h 175"/>
                  <a:gd name="T2" fmla="*/ 0 w 63"/>
                  <a:gd name="T3" fmla="*/ 144 h 175"/>
                  <a:gd name="T4" fmla="*/ 63 w 63"/>
                  <a:gd name="T5" fmla="*/ 175 h 175"/>
                  <a:gd name="T6" fmla="*/ 63 w 63"/>
                  <a:gd name="T7" fmla="*/ 31 h 175"/>
                  <a:gd name="T8" fmla="*/ 0 w 63"/>
                  <a:gd name="T9" fmla="*/ 0 h 175"/>
                  <a:gd name="T10" fmla="*/ 0 w 63"/>
                  <a:gd name="T11" fmla="*/ 144 h 175"/>
                </a:gdLst>
                <a:ahLst/>
                <a:cxnLst>
                  <a:cxn ang="0">
                    <a:pos x="T0" y="T1"/>
                  </a:cxn>
                  <a:cxn ang="0">
                    <a:pos x="T2" y="T3"/>
                  </a:cxn>
                  <a:cxn ang="0">
                    <a:pos x="T4" y="T5"/>
                  </a:cxn>
                  <a:cxn ang="0">
                    <a:pos x="T6" y="T7"/>
                  </a:cxn>
                  <a:cxn ang="0">
                    <a:pos x="T8" y="T9"/>
                  </a:cxn>
                  <a:cxn ang="0">
                    <a:pos x="T10" y="T11"/>
                  </a:cxn>
                </a:cxnLst>
                <a:rect l="0" t="0" r="r" b="b"/>
                <a:pathLst>
                  <a:path w="63" h="175">
                    <a:moveTo>
                      <a:pt x="0" y="144"/>
                    </a:moveTo>
                    <a:lnTo>
                      <a:pt x="0" y="144"/>
                    </a:lnTo>
                    <a:lnTo>
                      <a:pt x="63" y="175"/>
                    </a:lnTo>
                    <a:lnTo>
                      <a:pt x="63" y="31"/>
                    </a:lnTo>
                    <a:lnTo>
                      <a:pt x="0" y="0"/>
                    </a:lnTo>
                    <a:lnTo>
                      <a:pt x="0" y="144"/>
                    </a:lnTo>
                    <a:close/>
                  </a:path>
                </a:pathLst>
              </a:custGeom>
              <a:solidFill>
                <a:schemeClr val="accent3"/>
              </a:solidFill>
              <a:ln w="0">
                <a:noFill/>
                <a:prstDash val="solid"/>
                <a:round/>
                <a:headEnd/>
                <a:tailEnd/>
              </a:ln>
            </p:spPr>
            <p:txBody>
              <a:bodyPr vert="horz" wrap="square" lIns="93260" tIns="46630" rIns="93260" bIns="46630" numCol="1" anchor="t" anchorCtr="0" compatLnSpc="1">
                <a:prstTxWarp prst="textNoShape">
                  <a:avLst/>
                </a:prstTxWarp>
              </a:bodyPr>
              <a:lstStyle/>
              <a:p>
                <a:pPr defTabSz="932563">
                  <a:defRPr/>
                </a:pPr>
                <a:endParaRPr lang="en-US">
                  <a:solidFill>
                    <a:srgbClr val="000000"/>
                  </a:solidFill>
                  <a:latin typeface="Segoe UI"/>
                </a:endParaRPr>
              </a:p>
            </p:txBody>
          </p:sp>
          <p:sp>
            <p:nvSpPr>
              <p:cNvPr id="21" name="Freeform 13">
                <a:extLst>
                  <a:ext uri="{FF2B5EF4-FFF2-40B4-BE49-F238E27FC236}">
                    <a16:creationId xmlns:a16="http://schemas.microsoft.com/office/drawing/2014/main" id="{5AAE79E5-1AB7-4F2C-B9C3-D90D38495215}"/>
                  </a:ext>
                </a:extLst>
              </p:cNvPr>
              <p:cNvSpPr>
                <a:spLocks/>
              </p:cNvSpPr>
              <p:nvPr/>
            </p:nvSpPr>
            <p:spPr bwMode="auto">
              <a:xfrm>
                <a:off x="6772" y="1987"/>
                <a:ext cx="157" cy="81"/>
              </a:xfrm>
              <a:custGeom>
                <a:avLst/>
                <a:gdLst>
                  <a:gd name="T0" fmla="*/ 239 w 354"/>
                  <a:gd name="T1" fmla="*/ 42 h 183"/>
                  <a:gd name="T2" fmla="*/ 239 w 354"/>
                  <a:gd name="T3" fmla="*/ 42 h 183"/>
                  <a:gd name="T4" fmla="*/ 239 w 354"/>
                  <a:gd name="T5" fmla="*/ 97 h 183"/>
                  <a:gd name="T6" fmla="*/ 129 w 354"/>
                  <a:gd name="T7" fmla="*/ 152 h 183"/>
                  <a:gd name="T8" fmla="*/ 27 w 354"/>
                  <a:gd name="T9" fmla="*/ 101 h 183"/>
                  <a:gd name="T10" fmla="*/ 0 w 354"/>
                  <a:gd name="T11" fmla="*/ 183 h 183"/>
                  <a:gd name="T12" fmla="*/ 175 w 354"/>
                  <a:gd name="T13" fmla="*/ 183 h 183"/>
                  <a:gd name="T14" fmla="*/ 354 w 354"/>
                  <a:gd name="T15" fmla="*/ 93 h 183"/>
                  <a:gd name="T16" fmla="*/ 323 w 354"/>
                  <a:gd name="T17" fmla="*/ 0 h 183"/>
                  <a:gd name="T18" fmla="*/ 239 w 354"/>
                  <a:gd name="T19" fmla="*/ 42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4" h="183">
                    <a:moveTo>
                      <a:pt x="239" y="42"/>
                    </a:moveTo>
                    <a:lnTo>
                      <a:pt x="239" y="42"/>
                    </a:lnTo>
                    <a:lnTo>
                      <a:pt x="239" y="97"/>
                    </a:lnTo>
                    <a:lnTo>
                      <a:pt x="129" y="152"/>
                    </a:lnTo>
                    <a:lnTo>
                      <a:pt x="27" y="101"/>
                    </a:lnTo>
                    <a:lnTo>
                      <a:pt x="0" y="183"/>
                    </a:lnTo>
                    <a:lnTo>
                      <a:pt x="175" y="183"/>
                    </a:lnTo>
                    <a:lnTo>
                      <a:pt x="354" y="93"/>
                    </a:lnTo>
                    <a:lnTo>
                      <a:pt x="323" y="0"/>
                    </a:lnTo>
                    <a:lnTo>
                      <a:pt x="239" y="42"/>
                    </a:lnTo>
                    <a:close/>
                  </a:path>
                </a:pathLst>
              </a:custGeom>
              <a:solidFill>
                <a:schemeClr val="accent3"/>
              </a:solidFill>
              <a:ln w="0">
                <a:noFill/>
                <a:prstDash val="solid"/>
                <a:round/>
                <a:headEnd/>
                <a:tailEnd/>
              </a:ln>
            </p:spPr>
            <p:txBody>
              <a:bodyPr vert="horz" wrap="square" lIns="93260" tIns="46630" rIns="93260" bIns="46630" numCol="1" anchor="t" anchorCtr="0" compatLnSpc="1">
                <a:prstTxWarp prst="textNoShape">
                  <a:avLst/>
                </a:prstTxWarp>
              </a:bodyPr>
              <a:lstStyle/>
              <a:p>
                <a:pPr defTabSz="932563">
                  <a:defRPr/>
                </a:pPr>
                <a:endParaRPr lang="en-US">
                  <a:solidFill>
                    <a:srgbClr val="000000"/>
                  </a:solidFill>
                  <a:latin typeface="Segoe UI"/>
                </a:endParaRPr>
              </a:p>
            </p:txBody>
          </p:sp>
          <p:sp>
            <p:nvSpPr>
              <p:cNvPr id="22" name="Freeform 14">
                <a:extLst>
                  <a:ext uri="{FF2B5EF4-FFF2-40B4-BE49-F238E27FC236}">
                    <a16:creationId xmlns:a16="http://schemas.microsoft.com/office/drawing/2014/main" id="{6EA20BFC-1AA3-4895-991F-2BF882BDEEC2}"/>
                  </a:ext>
                </a:extLst>
              </p:cNvPr>
              <p:cNvSpPr>
                <a:spLocks/>
              </p:cNvSpPr>
              <p:nvPr/>
            </p:nvSpPr>
            <p:spPr bwMode="auto">
              <a:xfrm>
                <a:off x="6836" y="1958"/>
                <a:ext cx="28" cy="78"/>
              </a:xfrm>
              <a:custGeom>
                <a:avLst/>
                <a:gdLst>
                  <a:gd name="T0" fmla="*/ 63 w 63"/>
                  <a:gd name="T1" fmla="*/ 0 h 175"/>
                  <a:gd name="T2" fmla="*/ 63 w 63"/>
                  <a:gd name="T3" fmla="*/ 0 h 175"/>
                  <a:gd name="T4" fmla="*/ 0 w 63"/>
                  <a:gd name="T5" fmla="*/ 31 h 175"/>
                  <a:gd name="T6" fmla="*/ 0 w 63"/>
                  <a:gd name="T7" fmla="*/ 175 h 175"/>
                  <a:gd name="T8" fmla="*/ 63 w 63"/>
                  <a:gd name="T9" fmla="*/ 144 h 175"/>
                  <a:gd name="T10" fmla="*/ 63 w 63"/>
                  <a:gd name="T11" fmla="*/ 0 h 175"/>
                </a:gdLst>
                <a:ahLst/>
                <a:cxnLst>
                  <a:cxn ang="0">
                    <a:pos x="T0" y="T1"/>
                  </a:cxn>
                  <a:cxn ang="0">
                    <a:pos x="T2" y="T3"/>
                  </a:cxn>
                  <a:cxn ang="0">
                    <a:pos x="T4" y="T5"/>
                  </a:cxn>
                  <a:cxn ang="0">
                    <a:pos x="T6" y="T7"/>
                  </a:cxn>
                  <a:cxn ang="0">
                    <a:pos x="T8" y="T9"/>
                  </a:cxn>
                  <a:cxn ang="0">
                    <a:pos x="T10" y="T11"/>
                  </a:cxn>
                </a:cxnLst>
                <a:rect l="0" t="0" r="r" b="b"/>
                <a:pathLst>
                  <a:path w="63" h="175">
                    <a:moveTo>
                      <a:pt x="63" y="0"/>
                    </a:moveTo>
                    <a:lnTo>
                      <a:pt x="63" y="0"/>
                    </a:lnTo>
                    <a:lnTo>
                      <a:pt x="0" y="31"/>
                    </a:lnTo>
                    <a:lnTo>
                      <a:pt x="0" y="175"/>
                    </a:lnTo>
                    <a:lnTo>
                      <a:pt x="63" y="144"/>
                    </a:lnTo>
                    <a:lnTo>
                      <a:pt x="63" y="0"/>
                    </a:lnTo>
                    <a:close/>
                  </a:path>
                </a:pathLst>
              </a:custGeom>
              <a:solidFill>
                <a:srgbClr val="000000"/>
              </a:solidFill>
              <a:ln w="0">
                <a:noFill/>
                <a:prstDash val="solid"/>
                <a:round/>
                <a:headEnd/>
                <a:tailEnd/>
              </a:ln>
            </p:spPr>
            <p:txBody>
              <a:bodyPr vert="horz" wrap="square" lIns="93260" tIns="46630" rIns="93260" bIns="46630" numCol="1" anchor="t" anchorCtr="0" compatLnSpc="1">
                <a:prstTxWarp prst="textNoShape">
                  <a:avLst/>
                </a:prstTxWarp>
              </a:bodyPr>
              <a:lstStyle/>
              <a:p>
                <a:pPr defTabSz="932563">
                  <a:defRPr/>
                </a:pPr>
                <a:endParaRPr lang="en-US">
                  <a:solidFill>
                    <a:srgbClr val="000000"/>
                  </a:solidFill>
                  <a:latin typeface="Segoe UI"/>
                </a:endParaRPr>
              </a:p>
            </p:txBody>
          </p:sp>
          <p:sp>
            <p:nvSpPr>
              <p:cNvPr id="23" name="Freeform 15">
                <a:extLst>
                  <a:ext uri="{FF2B5EF4-FFF2-40B4-BE49-F238E27FC236}">
                    <a16:creationId xmlns:a16="http://schemas.microsoft.com/office/drawing/2014/main" id="{ED040123-0595-4725-8F15-077DCF9B9499}"/>
                  </a:ext>
                </a:extLst>
              </p:cNvPr>
              <p:cNvSpPr>
                <a:spLocks/>
              </p:cNvSpPr>
              <p:nvPr/>
            </p:nvSpPr>
            <p:spPr bwMode="auto">
              <a:xfrm>
                <a:off x="6878" y="1903"/>
                <a:ext cx="28" cy="88"/>
              </a:xfrm>
              <a:custGeom>
                <a:avLst/>
                <a:gdLst>
                  <a:gd name="T0" fmla="*/ 63 w 63"/>
                  <a:gd name="T1" fmla="*/ 0 h 199"/>
                  <a:gd name="T2" fmla="*/ 63 w 63"/>
                  <a:gd name="T3" fmla="*/ 0 h 199"/>
                  <a:gd name="T4" fmla="*/ 0 w 63"/>
                  <a:gd name="T5" fmla="*/ 31 h 199"/>
                  <a:gd name="T6" fmla="*/ 0 w 63"/>
                  <a:gd name="T7" fmla="*/ 199 h 199"/>
                  <a:gd name="T8" fmla="*/ 63 w 63"/>
                  <a:gd name="T9" fmla="*/ 167 h 199"/>
                  <a:gd name="T10" fmla="*/ 63 w 63"/>
                  <a:gd name="T11" fmla="*/ 0 h 199"/>
                </a:gdLst>
                <a:ahLst/>
                <a:cxnLst>
                  <a:cxn ang="0">
                    <a:pos x="T0" y="T1"/>
                  </a:cxn>
                  <a:cxn ang="0">
                    <a:pos x="T2" y="T3"/>
                  </a:cxn>
                  <a:cxn ang="0">
                    <a:pos x="T4" y="T5"/>
                  </a:cxn>
                  <a:cxn ang="0">
                    <a:pos x="T6" y="T7"/>
                  </a:cxn>
                  <a:cxn ang="0">
                    <a:pos x="T8" y="T9"/>
                  </a:cxn>
                  <a:cxn ang="0">
                    <a:pos x="T10" y="T11"/>
                  </a:cxn>
                </a:cxnLst>
                <a:rect l="0" t="0" r="r" b="b"/>
                <a:pathLst>
                  <a:path w="63" h="199">
                    <a:moveTo>
                      <a:pt x="63" y="0"/>
                    </a:moveTo>
                    <a:lnTo>
                      <a:pt x="63" y="0"/>
                    </a:lnTo>
                    <a:lnTo>
                      <a:pt x="0" y="31"/>
                    </a:lnTo>
                    <a:lnTo>
                      <a:pt x="0" y="199"/>
                    </a:lnTo>
                    <a:lnTo>
                      <a:pt x="63" y="167"/>
                    </a:lnTo>
                    <a:lnTo>
                      <a:pt x="63" y="0"/>
                    </a:lnTo>
                    <a:close/>
                  </a:path>
                </a:pathLst>
              </a:custGeom>
              <a:solidFill>
                <a:srgbClr val="000000"/>
              </a:solidFill>
              <a:ln w="0">
                <a:noFill/>
                <a:prstDash val="solid"/>
                <a:round/>
                <a:headEnd/>
                <a:tailEnd/>
              </a:ln>
            </p:spPr>
            <p:txBody>
              <a:bodyPr vert="horz" wrap="square" lIns="93260" tIns="46630" rIns="93260" bIns="46630" numCol="1" anchor="t" anchorCtr="0" compatLnSpc="1">
                <a:prstTxWarp prst="textNoShape">
                  <a:avLst/>
                </a:prstTxWarp>
              </a:bodyPr>
              <a:lstStyle/>
              <a:p>
                <a:pPr defTabSz="932563">
                  <a:defRPr/>
                </a:pPr>
                <a:endParaRPr lang="en-US">
                  <a:solidFill>
                    <a:srgbClr val="000000"/>
                  </a:solidFill>
                  <a:latin typeface="Segoe UI"/>
                </a:endParaRPr>
              </a:p>
            </p:txBody>
          </p:sp>
          <p:sp>
            <p:nvSpPr>
              <p:cNvPr id="24" name="Freeform 16">
                <a:extLst>
                  <a:ext uri="{FF2B5EF4-FFF2-40B4-BE49-F238E27FC236}">
                    <a16:creationId xmlns:a16="http://schemas.microsoft.com/office/drawing/2014/main" id="{2F4C25E5-EE70-476E-B56A-40A45C2DE465}"/>
                  </a:ext>
                </a:extLst>
              </p:cNvPr>
              <p:cNvSpPr>
                <a:spLocks/>
              </p:cNvSpPr>
              <p:nvPr/>
            </p:nvSpPr>
            <p:spPr bwMode="auto">
              <a:xfrm>
                <a:off x="6804" y="1935"/>
                <a:ext cx="50" cy="25"/>
              </a:xfrm>
              <a:custGeom>
                <a:avLst/>
                <a:gdLst>
                  <a:gd name="T0" fmla="*/ 114 w 114"/>
                  <a:gd name="T1" fmla="*/ 28 h 57"/>
                  <a:gd name="T2" fmla="*/ 114 w 114"/>
                  <a:gd name="T3" fmla="*/ 28 h 57"/>
                  <a:gd name="T4" fmla="*/ 57 w 114"/>
                  <a:gd name="T5" fmla="*/ 0 h 57"/>
                  <a:gd name="T6" fmla="*/ 0 w 114"/>
                  <a:gd name="T7" fmla="*/ 28 h 57"/>
                  <a:gd name="T8" fmla="*/ 57 w 114"/>
                  <a:gd name="T9" fmla="*/ 57 h 57"/>
                  <a:gd name="T10" fmla="*/ 114 w 114"/>
                  <a:gd name="T11" fmla="*/ 28 h 57"/>
                </a:gdLst>
                <a:ahLst/>
                <a:cxnLst>
                  <a:cxn ang="0">
                    <a:pos x="T0" y="T1"/>
                  </a:cxn>
                  <a:cxn ang="0">
                    <a:pos x="T2" y="T3"/>
                  </a:cxn>
                  <a:cxn ang="0">
                    <a:pos x="T4" y="T5"/>
                  </a:cxn>
                  <a:cxn ang="0">
                    <a:pos x="T6" y="T7"/>
                  </a:cxn>
                  <a:cxn ang="0">
                    <a:pos x="T8" y="T9"/>
                  </a:cxn>
                  <a:cxn ang="0">
                    <a:pos x="T10" y="T11"/>
                  </a:cxn>
                </a:cxnLst>
                <a:rect l="0" t="0" r="r" b="b"/>
                <a:pathLst>
                  <a:path w="114" h="57">
                    <a:moveTo>
                      <a:pt x="114" y="28"/>
                    </a:moveTo>
                    <a:lnTo>
                      <a:pt x="114" y="28"/>
                    </a:lnTo>
                    <a:lnTo>
                      <a:pt x="57" y="0"/>
                    </a:lnTo>
                    <a:lnTo>
                      <a:pt x="0" y="28"/>
                    </a:lnTo>
                    <a:lnTo>
                      <a:pt x="57" y="57"/>
                    </a:lnTo>
                    <a:lnTo>
                      <a:pt x="114" y="28"/>
                    </a:lnTo>
                    <a:close/>
                  </a:path>
                </a:pathLst>
              </a:custGeom>
              <a:solidFill>
                <a:srgbClr val="000000"/>
              </a:solidFill>
              <a:ln w="0">
                <a:noFill/>
                <a:prstDash val="solid"/>
                <a:round/>
                <a:headEnd/>
                <a:tailEnd/>
              </a:ln>
            </p:spPr>
            <p:txBody>
              <a:bodyPr vert="horz" wrap="square" lIns="93260" tIns="46630" rIns="93260" bIns="46630" numCol="1" anchor="t" anchorCtr="0" compatLnSpc="1">
                <a:prstTxWarp prst="textNoShape">
                  <a:avLst/>
                </a:prstTxWarp>
              </a:bodyPr>
              <a:lstStyle/>
              <a:p>
                <a:pPr defTabSz="932563">
                  <a:defRPr/>
                </a:pPr>
                <a:endParaRPr lang="en-US">
                  <a:solidFill>
                    <a:srgbClr val="000000"/>
                  </a:solidFill>
                  <a:latin typeface="Segoe UI"/>
                </a:endParaRPr>
              </a:p>
            </p:txBody>
          </p:sp>
          <p:sp>
            <p:nvSpPr>
              <p:cNvPr id="25" name="Freeform 17">
                <a:extLst>
                  <a:ext uri="{FF2B5EF4-FFF2-40B4-BE49-F238E27FC236}">
                    <a16:creationId xmlns:a16="http://schemas.microsoft.com/office/drawing/2014/main" id="{F3E45CD8-B422-4847-9A56-884ED855C214}"/>
                  </a:ext>
                </a:extLst>
              </p:cNvPr>
              <p:cNvSpPr>
                <a:spLocks/>
              </p:cNvSpPr>
              <p:nvPr/>
            </p:nvSpPr>
            <p:spPr bwMode="auto">
              <a:xfrm>
                <a:off x="6846" y="1880"/>
                <a:ext cx="50" cy="25"/>
              </a:xfrm>
              <a:custGeom>
                <a:avLst/>
                <a:gdLst>
                  <a:gd name="T0" fmla="*/ 55 w 115"/>
                  <a:gd name="T1" fmla="*/ 0 h 55"/>
                  <a:gd name="T2" fmla="*/ 55 w 115"/>
                  <a:gd name="T3" fmla="*/ 0 h 55"/>
                  <a:gd name="T4" fmla="*/ 0 w 115"/>
                  <a:gd name="T5" fmla="*/ 26 h 55"/>
                  <a:gd name="T6" fmla="*/ 57 w 115"/>
                  <a:gd name="T7" fmla="*/ 55 h 55"/>
                  <a:gd name="T8" fmla="*/ 115 w 115"/>
                  <a:gd name="T9" fmla="*/ 26 h 55"/>
                  <a:gd name="T10" fmla="*/ 60 w 115"/>
                  <a:gd name="T11" fmla="*/ 0 h 55"/>
                  <a:gd name="T12" fmla="*/ 55 w 115"/>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115" h="55">
                    <a:moveTo>
                      <a:pt x="55" y="0"/>
                    </a:moveTo>
                    <a:lnTo>
                      <a:pt x="55" y="0"/>
                    </a:lnTo>
                    <a:lnTo>
                      <a:pt x="0" y="26"/>
                    </a:lnTo>
                    <a:lnTo>
                      <a:pt x="57" y="55"/>
                    </a:lnTo>
                    <a:lnTo>
                      <a:pt x="115" y="26"/>
                    </a:lnTo>
                    <a:lnTo>
                      <a:pt x="60" y="0"/>
                    </a:lnTo>
                    <a:lnTo>
                      <a:pt x="55" y="0"/>
                    </a:lnTo>
                    <a:close/>
                  </a:path>
                </a:pathLst>
              </a:custGeom>
              <a:solidFill>
                <a:srgbClr val="000000"/>
              </a:solidFill>
              <a:ln w="0">
                <a:noFill/>
                <a:prstDash val="solid"/>
                <a:round/>
                <a:headEnd/>
                <a:tailEnd/>
              </a:ln>
            </p:spPr>
            <p:txBody>
              <a:bodyPr vert="horz" wrap="square" lIns="93260" tIns="46630" rIns="93260" bIns="46630" numCol="1" anchor="t" anchorCtr="0" compatLnSpc="1">
                <a:prstTxWarp prst="textNoShape">
                  <a:avLst/>
                </a:prstTxWarp>
              </a:bodyPr>
              <a:lstStyle/>
              <a:p>
                <a:pPr defTabSz="932563">
                  <a:defRPr/>
                </a:pPr>
                <a:endParaRPr lang="en-US">
                  <a:solidFill>
                    <a:srgbClr val="000000"/>
                  </a:solidFill>
                  <a:latin typeface="Segoe UI"/>
                </a:endParaRPr>
              </a:p>
            </p:txBody>
          </p:sp>
          <p:sp>
            <p:nvSpPr>
              <p:cNvPr id="26" name="Freeform 18">
                <a:extLst>
                  <a:ext uri="{FF2B5EF4-FFF2-40B4-BE49-F238E27FC236}">
                    <a16:creationId xmlns:a16="http://schemas.microsoft.com/office/drawing/2014/main" id="{3D71B136-F7B1-427D-B5BD-2BC31B8C59D8}"/>
                  </a:ext>
                </a:extLst>
              </p:cNvPr>
              <p:cNvSpPr>
                <a:spLocks/>
              </p:cNvSpPr>
              <p:nvPr/>
            </p:nvSpPr>
            <p:spPr bwMode="auto">
              <a:xfrm>
                <a:off x="6880" y="2042"/>
                <a:ext cx="62" cy="26"/>
              </a:xfrm>
              <a:custGeom>
                <a:avLst/>
                <a:gdLst>
                  <a:gd name="T0" fmla="*/ 0 w 139"/>
                  <a:gd name="T1" fmla="*/ 60 h 60"/>
                  <a:gd name="T2" fmla="*/ 0 w 139"/>
                  <a:gd name="T3" fmla="*/ 60 h 60"/>
                  <a:gd name="T4" fmla="*/ 139 w 139"/>
                  <a:gd name="T5" fmla="*/ 60 h 60"/>
                  <a:gd name="T6" fmla="*/ 119 w 139"/>
                  <a:gd name="T7" fmla="*/ 0 h 60"/>
                  <a:gd name="T8" fmla="*/ 0 w 139"/>
                  <a:gd name="T9" fmla="*/ 60 h 60"/>
                </a:gdLst>
                <a:ahLst/>
                <a:cxnLst>
                  <a:cxn ang="0">
                    <a:pos x="T0" y="T1"/>
                  </a:cxn>
                  <a:cxn ang="0">
                    <a:pos x="T2" y="T3"/>
                  </a:cxn>
                  <a:cxn ang="0">
                    <a:pos x="T4" y="T5"/>
                  </a:cxn>
                  <a:cxn ang="0">
                    <a:pos x="T6" y="T7"/>
                  </a:cxn>
                  <a:cxn ang="0">
                    <a:pos x="T8" y="T9"/>
                  </a:cxn>
                </a:cxnLst>
                <a:rect l="0" t="0" r="r" b="b"/>
                <a:pathLst>
                  <a:path w="139" h="60">
                    <a:moveTo>
                      <a:pt x="0" y="60"/>
                    </a:moveTo>
                    <a:lnTo>
                      <a:pt x="0" y="60"/>
                    </a:lnTo>
                    <a:lnTo>
                      <a:pt x="139" y="60"/>
                    </a:lnTo>
                    <a:lnTo>
                      <a:pt x="119" y="0"/>
                    </a:lnTo>
                    <a:lnTo>
                      <a:pt x="0" y="60"/>
                    </a:lnTo>
                    <a:close/>
                  </a:path>
                </a:pathLst>
              </a:custGeom>
              <a:solidFill>
                <a:schemeClr val="accent3"/>
              </a:solidFill>
              <a:ln w="0">
                <a:noFill/>
                <a:prstDash val="solid"/>
                <a:round/>
                <a:headEnd/>
                <a:tailEnd/>
              </a:ln>
            </p:spPr>
            <p:txBody>
              <a:bodyPr vert="horz" wrap="square" lIns="93260" tIns="46630" rIns="93260" bIns="46630" numCol="1" anchor="t" anchorCtr="0" compatLnSpc="1">
                <a:prstTxWarp prst="textNoShape">
                  <a:avLst/>
                </a:prstTxWarp>
              </a:bodyPr>
              <a:lstStyle/>
              <a:p>
                <a:pPr defTabSz="932563">
                  <a:defRPr/>
                </a:pPr>
                <a:endParaRPr lang="en-US">
                  <a:solidFill>
                    <a:srgbClr val="000000"/>
                  </a:solidFill>
                  <a:latin typeface="Segoe UI"/>
                </a:endParaRPr>
              </a:p>
            </p:txBody>
          </p:sp>
        </p:grpSp>
      </p:grpSp>
      <p:grpSp>
        <p:nvGrpSpPr>
          <p:cNvPr id="66" name="Group 65">
            <a:extLst>
              <a:ext uri="{FF2B5EF4-FFF2-40B4-BE49-F238E27FC236}">
                <a16:creationId xmlns:a16="http://schemas.microsoft.com/office/drawing/2014/main" id="{F5A5F251-CAC2-4FED-AC79-04CAAA907725}"/>
              </a:ext>
            </a:extLst>
          </p:cNvPr>
          <p:cNvGrpSpPr/>
          <p:nvPr/>
        </p:nvGrpSpPr>
        <p:grpSpPr>
          <a:xfrm>
            <a:off x="8694002" y="1326397"/>
            <a:ext cx="1350479" cy="863102"/>
            <a:chOff x="8415591" y="1300508"/>
            <a:chExt cx="1049725" cy="670888"/>
          </a:xfrm>
        </p:grpSpPr>
        <p:grpSp>
          <p:nvGrpSpPr>
            <p:cNvPr id="64" name="Group 63">
              <a:extLst>
                <a:ext uri="{FF2B5EF4-FFF2-40B4-BE49-F238E27FC236}">
                  <a16:creationId xmlns:a16="http://schemas.microsoft.com/office/drawing/2014/main" id="{BE2E50E4-6F17-49EA-B8A8-94879E8035D7}"/>
                </a:ext>
              </a:extLst>
            </p:cNvPr>
            <p:cNvGrpSpPr/>
            <p:nvPr/>
          </p:nvGrpSpPr>
          <p:grpSpPr>
            <a:xfrm>
              <a:off x="8415591" y="1561014"/>
              <a:ext cx="476085" cy="341540"/>
              <a:chOff x="8094049" y="1510237"/>
              <a:chExt cx="476085" cy="341540"/>
            </a:xfrm>
          </p:grpSpPr>
          <p:sp>
            <p:nvSpPr>
              <p:cNvPr id="251" name="Freeform 40">
                <a:extLst>
                  <a:ext uri="{FF2B5EF4-FFF2-40B4-BE49-F238E27FC236}">
                    <a16:creationId xmlns:a16="http://schemas.microsoft.com/office/drawing/2014/main" id="{BE944C64-B859-40CB-8D5B-74E30CA8CCC4}"/>
                  </a:ext>
                </a:extLst>
              </p:cNvPr>
              <p:cNvSpPr>
                <a:spLocks noEditPoints="1"/>
              </p:cNvSpPr>
              <p:nvPr/>
            </p:nvSpPr>
            <p:spPr bwMode="auto">
              <a:xfrm>
                <a:off x="8094049" y="1510237"/>
                <a:ext cx="476085" cy="341540"/>
              </a:xfrm>
              <a:custGeom>
                <a:avLst/>
                <a:gdLst>
                  <a:gd name="T0" fmla="*/ 158 w 370"/>
                  <a:gd name="T1" fmla="*/ 214 h 267"/>
                  <a:gd name="T2" fmla="*/ 158 w 370"/>
                  <a:gd name="T3" fmla="*/ 214 h 267"/>
                  <a:gd name="T4" fmla="*/ 211 w 370"/>
                  <a:gd name="T5" fmla="*/ 214 h 267"/>
                  <a:gd name="T6" fmla="*/ 211 w 370"/>
                  <a:gd name="T7" fmla="*/ 241 h 267"/>
                  <a:gd name="T8" fmla="*/ 158 w 370"/>
                  <a:gd name="T9" fmla="*/ 241 h 267"/>
                  <a:gd name="T10" fmla="*/ 158 w 370"/>
                  <a:gd name="T11" fmla="*/ 214 h 267"/>
                  <a:gd name="T12" fmla="*/ 0 w 370"/>
                  <a:gd name="T13" fmla="*/ 12 h 267"/>
                  <a:gd name="T14" fmla="*/ 0 w 370"/>
                  <a:gd name="T15" fmla="*/ 12 h 267"/>
                  <a:gd name="T16" fmla="*/ 0 w 370"/>
                  <a:gd name="T17" fmla="*/ 254 h 267"/>
                  <a:gd name="T18" fmla="*/ 12 w 370"/>
                  <a:gd name="T19" fmla="*/ 267 h 267"/>
                  <a:gd name="T20" fmla="*/ 357 w 370"/>
                  <a:gd name="T21" fmla="*/ 267 h 267"/>
                  <a:gd name="T22" fmla="*/ 370 w 370"/>
                  <a:gd name="T23" fmla="*/ 254 h 267"/>
                  <a:gd name="T24" fmla="*/ 370 w 370"/>
                  <a:gd name="T25" fmla="*/ 12 h 267"/>
                  <a:gd name="T26" fmla="*/ 357 w 370"/>
                  <a:gd name="T27" fmla="*/ 0 h 267"/>
                  <a:gd name="T28" fmla="*/ 12 w 370"/>
                  <a:gd name="T29" fmla="*/ 0 h 267"/>
                  <a:gd name="T30" fmla="*/ 0 w 370"/>
                  <a:gd name="T31" fmla="*/ 1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70" h="267">
                    <a:moveTo>
                      <a:pt x="158" y="214"/>
                    </a:moveTo>
                    <a:lnTo>
                      <a:pt x="158" y="214"/>
                    </a:lnTo>
                    <a:lnTo>
                      <a:pt x="211" y="214"/>
                    </a:lnTo>
                    <a:lnTo>
                      <a:pt x="211" y="241"/>
                    </a:lnTo>
                    <a:lnTo>
                      <a:pt x="158" y="241"/>
                    </a:lnTo>
                    <a:lnTo>
                      <a:pt x="158" y="214"/>
                    </a:lnTo>
                    <a:close/>
                    <a:moveTo>
                      <a:pt x="0" y="12"/>
                    </a:moveTo>
                    <a:lnTo>
                      <a:pt x="0" y="12"/>
                    </a:lnTo>
                    <a:lnTo>
                      <a:pt x="0" y="254"/>
                    </a:lnTo>
                    <a:cubicBezTo>
                      <a:pt x="0" y="261"/>
                      <a:pt x="6" y="267"/>
                      <a:pt x="12" y="267"/>
                    </a:cubicBezTo>
                    <a:lnTo>
                      <a:pt x="357" y="267"/>
                    </a:lnTo>
                    <a:cubicBezTo>
                      <a:pt x="364" y="267"/>
                      <a:pt x="370" y="261"/>
                      <a:pt x="370" y="254"/>
                    </a:cubicBezTo>
                    <a:lnTo>
                      <a:pt x="370" y="12"/>
                    </a:lnTo>
                    <a:cubicBezTo>
                      <a:pt x="370" y="5"/>
                      <a:pt x="364" y="0"/>
                      <a:pt x="357" y="0"/>
                    </a:cubicBezTo>
                    <a:lnTo>
                      <a:pt x="12" y="0"/>
                    </a:lnTo>
                    <a:cubicBezTo>
                      <a:pt x="6" y="0"/>
                      <a:pt x="0" y="5"/>
                      <a:pt x="0" y="12"/>
                    </a:cubicBezTo>
                    <a:close/>
                  </a:path>
                </a:pathLst>
              </a:custGeom>
              <a:solidFill>
                <a:schemeClr val="tx1"/>
              </a:solidFill>
              <a:ln w="0">
                <a:noFill/>
                <a:prstDash val="solid"/>
                <a:round/>
                <a:headEnd/>
                <a:tailEnd/>
              </a:ln>
            </p:spPr>
            <p:txBody>
              <a:bodyPr vert="horz" wrap="square" lIns="93260" tIns="46630" rIns="93260" bIns="46630" numCol="1" anchor="t" anchorCtr="0" compatLnSpc="1">
                <a:prstTxWarp prst="textNoShape">
                  <a:avLst/>
                </a:prstTxWarp>
              </a:bodyPr>
              <a:lstStyle/>
              <a:p>
                <a:pPr defTabSz="932563">
                  <a:defRPr/>
                </a:pPr>
                <a:endParaRPr lang="en-US">
                  <a:solidFill>
                    <a:srgbClr val="000000"/>
                  </a:solidFill>
                  <a:latin typeface="Segoe UI"/>
                </a:endParaRPr>
              </a:p>
            </p:txBody>
          </p:sp>
          <p:sp>
            <p:nvSpPr>
              <p:cNvPr id="255" name="Rectangle 254">
                <a:extLst>
                  <a:ext uri="{FF2B5EF4-FFF2-40B4-BE49-F238E27FC236}">
                    <a16:creationId xmlns:a16="http://schemas.microsoft.com/office/drawing/2014/main" id="{37C09516-3712-4457-9DCF-A1385EFBB476}"/>
                  </a:ext>
                </a:extLst>
              </p:cNvPr>
              <p:cNvSpPr/>
              <p:nvPr/>
            </p:nvSpPr>
            <p:spPr bwMode="auto">
              <a:xfrm>
                <a:off x="8143513" y="1549784"/>
                <a:ext cx="412293" cy="21038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182" name="Group 18">
              <a:extLst>
                <a:ext uri="{FF2B5EF4-FFF2-40B4-BE49-F238E27FC236}">
                  <a16:creationId xmlns:a16="http://schemas.microsoft.com/office/drawing/2014/main" id="{F02BE8A6-31AD-4059-97B2-6C5B6EF81EF5}"/>
                </a:ext>
              </a:extLst>
            </p:cNvPr>
            <p:cNvGrpSpPr>
              <a:grpSpLocks noChangeAspect="1"/>
            </p:cNvGrpSpPr>
            <p:nvPr/>
          </p:nvGrpSpPr>
          <p:grpSpPr bwMode="auto">
            <a:xfrm>
              <a:off x="8681085" y="1300508"/>
              <a:ext cx="549037" cy="653253"/>
              <a:chOff x="3620" y="233"/>
              <a:chExt cx="216" cy="257"/>
            </a:xfrm>
          </p:grpSpPr>
          <p:sp>
            <p:nvSpPr>
              <p:cNvPr id="190" name="Freeform 19">
                <a:extLst>
                  <a:ext uri="{FF2B5EF4-FFF2-40B4-BE49-F238E27FC236}">
                    <a16:creationId xmlns:a16="http://schemas.microsoft.com/office/drawing/2014/main" id="{37E6C539-9A44-4B55-8E00-2CB4F6960BEF}"/>
                  </a:ext>
                </a:extLst>
              </p:cNvPr>
              <p:cNvSpPr>
                <a:spLocks noEditPoints="1"/>
              </p:cNvSpPr>
              <p:nvPr/>
            </p:nvSpPr>
            <p:spPr bwMode="auto">
              <a:xfrm>
                <a:off x="3620" y="233"/>
                <a:ext cx="216" cy="257"/>
              </a:xfrm>
              <a:custGeom>
                <a:avLst/>
                <a:gdLst>
                  <a:gd name="T0" fmla="*/ 134 w 347"/>
                  <a:gd name="T1" fmla="*/ 280 h 413"/>
                  <a:gd name="T2" fmla="*/ 214 w 347"/>
                  <a:gd name="T3" fmla="*/ 253 h 413"/>
                  <a:gd name="T4" fmla="*/ 134 w 347"/>
                  <a:gd name="T5" fmla="*/ 280 h 413"/>
                  <a:gd name="T6" fmla="*/ 27 w 347"/>
                  <a:gd name="T7" fmla="*/ 413 h 413"/>
                  <a:gd name="T8" fmla="*/ 0 w 347"/>
                  <a:gd name="T9" fmla="*/ 315 h 413"/>
                  <a:gd name="T10" fmla="*/ 11 w 347"/>
                  <a:gd name="T11" fmla="*/ 290 h 413"/>
                  <a:gd name="T12" fmla="*/ 36 w 347"/>
                  <a:gd name="T13" fmla="*/ 280 h 413"/>
                  <a:gd name="T14" fmla="*/ 107 w 347"/>
                  <a:gd name="T15" fmla="*/ 253 h 413"/>
                  <a:gd name="T16" fmla="*/ 76 w 347"/>
                  <a:gd name="T17" fmla="*/ 250 h 413"/>
                  <a:gd name="T18" fmla="*/ 57 w 347"/>
                  <a:gd name="T19" fmla="*/ 231 h 413"/>
                  <a:gd name="T20" fmla="*/ 54 w 347"/>
                  <a:gd name="T21" fmla="*/ 200 h 413"/>
                  <a:gd name="T22" fmla="*/ 27 w 347"/>
                  <a:gd name="T23" fmla="*/ 146 h 413"/>
                  <a:gd name="T24" fmla="*/ 54 w 347"/>
                  <a:gd name="T25" fmla="*/ 129 h 413"/>
                  <a:gd name="T26" fmla="*/ 64 w 347"/>
                  <a:gd name="T27" fmla="*/ 104 h 413"/>
                  <a:gd name="T28" fmla="*/ 89 w 347"/>
                  <a:gd name="T29" fmla="*/ 93 h 413"/>
                  <a:gd name="T30" fmla="*/ 160 w 347"/>
                  <a:gd name="T31" fmla="*/ 49 h 413"/>
                  <a:gd name="T32" fmla="*/ 147 w 347"/>
                  <a:gd name="T33" fmla="*/ 26 h 413"/>
                  <a:gd name="T34" fmla="*/ 155 w 347"/>
                  <a:gd name="T35" fmla="*/ 7 h 413"/>
                  <a:gd name="T36" fmla="*/ 174 w 347"/>
                  <a:gd name="T37" fmla="*/ 0 h 413"/>
                  <a:gd name="T38" fmla="*/ 193 w 347"/>
                  <a:gd name="T39" fmla="*/ 7 h 413"/>
                  <a:gd name="T40" fmla="*/ 200 w 347"/>
                  <a:gd name="T41" fmla="*/ 26 h 413"/>
                  <a:gd name="T42" fmla="*/ 187 w 347"/>
                  <a:gd name="T43" fmla="*/ 49 h 413"/>
                  <a:gd name="T44" fmla="*/ 258 w 347"/>
                  <a:gd name="T45" fmla="*/ 93 h 413"/>
                  <a:gd name="T46" fmla="*/ 283 w 347"/>
                  <a:gd name="T47" fmla="*/ 104 h 413"/>
                  <a:gd name="T48" fmla="*/ 294 w 347"/>
                  <a:gd name="T49" fmla="*/ 129 h 413"/>
                  <a:gd name="T50" fmla="*/ 320 w 347"/>
                  <a:gd name="T51" fmla="*/ 146 h 413"/>
                  <a:gd name="T52" fmla="*/ 294 w 347"/>
                  <a:gd name="T53" fmla="*/ 200 h 413"/>
                  <a:gd name="T54" fmla="*/ 291 w 347"/>
                  <a:gd name="T55" fmla="*/ 231 h 413"/>
                  <a:gd name="T56" fmla="*/ 272 w 347"/>
                  <a:gd name="T57" fmla="*/ 250 h 413"/>
                  <a:gd name="T58" fmla="*/ 240 w 347"/>
                  <a:gd name="T59" fmla="*/ 253 h 413"/>
                  <a:gd name="T60" fmla="*/ 312 w 347"/>
                  <a:gd name="T61" fmla="*/ 280 h 413"/>
                  <a:gd name="T62" fmla="*/ 337 w 347"/>
                  <a:gd name="T63" fmla="*/ 290 h 413"/>
                  <a:gd name="T64" fmla="*/ 347 w 347"/>
                  <a:gd name="T65" fmla="*/ 315 h 413"/>
                  <a:gd name="T66" fmla="*/ 320 w 347"/>
                  <a:gd name="T67" fmla="*/ 413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413">
                    <a:moveTo>
                      <a:pt x="134" y="280"/>
                    </a:moveTo>
                    <a:lnTo>
                      <a:pt x="134" y="280"/>
                    </a:lnTo>
                    <a:lnTo>
                      <a:pt x="214" y="280"/>
                    </a:lnTo>
                    <a:lnTo>
                      <a:pt x="214" y="253"/>
                    </a:lnTo>
                    <a:lnTo>
                      <a:pt x="134" y="253"/>
                    </a:lnTo>
                    <a:lnTo>
                      <a:pt x="134" y="280"/>
                    </a:lnTo>
                    <a:close/>
                    <a:moveTo>
                      <a:pt x="27" y="413"/>
                    </a:moveTo>
                    <a:lnTo>
                      <a:pt x="27" y="413"/>
                    </a:lnTo>
                    <a:lnTo>
                      <a:pt x="0" y="413"/>
                    </a:lnTo>
                    <a:lnTo>
                      <a:pt x="0" y="315"/>
                    </a:lnTo>
                    <a:cubicBezTo>
                      <a:pt x="0" y="310"/>
                      <a:pt x="1" y="306"/>
                      <a:pt x="3" y="302"/>
                    </a:cubicBezTo>
                    <a:cubicBezTo>
                      <a:pt x="5" y="297"/>
                      <a:pt x="8" y="293"/>
                      <a:pt x="11" y="290"/>
                    </a:cubicBezTo>
                    <a:cubicBezTo>
                      <a:pt x="14" y="287"/>
                      <a:pt x="18" y="284"/>
                      <a:pt x="22" y="282"/>
                    </a:cubicBezTo>
                    <a:cubicBezTo>
                      <a:pt x="27" y="281"/>
                      <a:pt x="31" y="280"/>
                      <a:pt x="36" y="280"/>
                    </a:cubicBezTo>
                    <a:lnTo>
                      <a:pt x="107" y="280"/>
                    </a:lnTo>
                    <a:lnTo>
                      <a:pt x="107" y="253"/>
                    </a:lnTo>
                    <a:lnTo>
                      <a:pt x="89" y="253"/>
                    </a:lnTo>
                    <a:cubicBezTo>
                      <a:pt x="85" y="253"/>
                      <a:pt x="80" y="252"/>
                      <a:pt x="76" y="250"/>
                    </a:cubicBezTo>
                    <a:cubicBezTo>
                      <a:pt x="71" y="248"/>
                      <a:pt x="67" y="246"/>
                      <a:pt x="64" y="243"/>
                    </a:cubicBezTo>
                    <a:cubicBezTo>
                      <a:pt x="61" y="239"/>
                      <a:pt x="59" y="236"/>
                      <a:pt x="57" y="231"/>
                    </a:cubicBezTo>
                    <a:cubicBezTo>
                      <a:pt x="55" y="227"/>
                      <a:pt x="54" y="222"/>
                      <a:pt x="54" y="217"/>
                    </a:cubicBezTo>
                    <a:lnTo>
                      <a:pt x="54" y="200"/>
                    </a:lnTo>
                    <a:lnTo>
                      <a:pt x="27" y="200"/>
                    </a:lnTo>
                    <a:lnTo>
                      <a:pt x="27" y="146"/>
                    </a:lnTo>
                    <a:lnTo>
                      <a:pt x="54" y="146"/>
                    </a:lnTo>
                    <a:lnTo>
                      <a:pt x="54" y="129"/>
                    </a:lnTo>
                    <a:cubicBezTo>
                      <a:pt x="54" y="124"/>
                      <a:pt x="55" y="119"/>
                      <a:pt x="57" y="115"/>
                    </a:cubicBezTo>
                    <a:cubicBezTo>
                      <a:pt x="59" y="111"/>
                      <a:pt x="61" y="107"/>
                      <a:pt x="64" y="104"/>
                    </a:cubicBezTo>
                    <a:cubicBezTo>
                      <a:pt x="67" y="100"/>
                      <a:pt x="71" y="98"/>
                      <a:pt x="76" y="96"/>
                    </a:cubicBezTo>
                    <a:cubicBezTo>
                      <a:pt x="80" y="94"/>
                      <a:pt x="85" y="93"/>
                      <a:pt x="89" y="93"/>
                    </a:cubicBezTo>
                    <a:lnTo>
                      <a:pt x="160" y="93"/>
                    </a:lnTo>
                    <a:lnTo>
                      <a:pt x="160" y="49"/>
                    </a:lnTo>
                    <a:cubicBezTo>
                      <a:pt x="156" y="47"/>
                      <a:pt x="153" y="44"/>
                      <a:pt x="151" y="40"/>
                    </a:cubicBezTo>
                    <a:cubicBezTo>
                      <a:pt x="148" y="36"/>
                      <a:pt x="147" y="31"/>
                      <a:pt x="147" y="26"/>
                    </a:cubicBezTo>
                    <a:cubicBezTo>
                      <a:pt x="147" y="23"/>
                      <a:pt x="148" y="19"/>
                      <a:pt x="149" y="16"/>
                    </a:cubicBezTo>
                    <a:cubicBezTo>
                      <a:pt x="151" y="13"/>
                      <a:pt x="153" y="10"/>
                      <a:pt x="155" y="7"/>
                    </a:cubicBezTo>
                    <a:cubicBezTo>
                      <a:pt x="157" y="5"/>
                      <a:pt x="160" y="3"/>
                      <a:pt x="163" y="2"/>
                    </a:cubicBezTo>
                    <a:cubicBezTo>
                      <a:pt x="167" y="0"/>
                      <a:pt x="170" y="0"/>
                      <a:pt x="174" y="0"/>
                    </a:cubicBezTo>
                    <a:cubicBezTo>
                      <a:pt x="178" y="0"/>
                      <a:pt x="181" y="0"/>
                      <a:pt x="184" y="2"/>
                    </a:cubicBezTo>
                    <a:cubicBezTo>
                      <a:pt x="187" y="3"/>
                      <a:pt x="190" y="5"/>
                      <a:pt x="193" y="7"/>
                    </a:cubicBezTo>
                    <a:cubicBezTo>
                      <a:pt x="195" y="10"/>
                      <a:pt x="197" y="13"/>
                      <a:pt x="198" y="16"/>
                    </a:cubicBezTo>
                    <a:cubicBezTo>
                      <a:pt x="200" y="19"/>
                      <a:pt x="200" y="23"/>
                      <a:pt x="200" y="26"/>
                    </a:cubicBezTo>
                    <a:cubicBezTo>
                      <a:pt x="200" y="31"/>
                      <a:pt x="199" y="36"/>
                      <a:pt x="197" y="40"/>
                    </a:cubicBezTo>
                    <a:cubicBezTo>
                      <a:pt x="194" y="44"/>
                      <a:pt x="191" y="47"/>
                      <a:pt x="187" y="49"/>
                    </a:cubicBezTo>
                    <a:lnTo>
                      <a:pt x="187" y="93"/>
                    </a:lnTo>
                    <a:lnTo>
                      <a:pt x="258" y="93"/>
                    </a:lnTo>
                    <a:cubicBezTo>
                      <a:pt x="263" y="93"/>
                      <a:pt x="268" y="94"/>
                      <a:pt x="272" y="96"/>
                    </a:cubicBezTo>
                    <a:cubicBezTo>
                      <a:pt x="276" y="98"/>
                      <a:pt x="280" y="100"/>
                      <a:pt x="283" y="104"/>
                    </a:cubicBezTo>
                    <a:cubicBezTo>
                      <a:pt x="287" y="107"/>
                      <a:pt x="289" y="111"/>
                      <a:pt x="291" y="115"/>
                    </a:cubicBezTo>
                    <a:cubicBezTo>
                      <a:pt x="293" y="119"/>
                      <a:pt x="294" y="124"/>
                      <a:pt x="294" y="129"/>
                    </a:cubicBezTo>
                    <a:lnTo>
                      <a:pt x="294" y="146"/>
                    </a:lnTo>
                    <a:lnTo>
                      <a:pt x="320" y="146"/>
                    </a:lnTo>
                    <a:lnTo>
                      <a:pt x="320" y="200"/>
                    </a:lnTo>
                    <a:lnTo>
                      <a:pt x="294" y="200"/>
                    </a:lnTo>
                    <a:lnTo>
                      <a:pt x="294" y="217"/>
                    </a:lnTo>
                    <a:cubicBezTo>
                      <a:pt x="294" y="222"/>
                      <a:pt x="293" y="227"/>
                      <a:pt x="291" y="231"/>
                    </a:cubicBezTo>
                    <a:cubicBezTo>
                      <a:pt x="289" y="236"/>
                      <a:pt x="287" y="239"/>
                      <a:pt x="283" y="243"/>
                    </a:cubicBezTo>
                    <a:cubicBezTo>
                      <a:pt x="280" y="246"/>
                      <a:pt x="276" y="248"/>
                      <a:pt x="272" y="250"/>
                    </a:cubicBezTo>
                    <a:cubicBezTo>
                      <a:pt x="268" y="252"/>
                      <a:pt x="263" y="253"/>
                      <a:pt x="258" y="253"/>
                    </a:cubicBezTo>
                    <a:lnTo>
                      <a:pt x="240" y="253"/>
                    </a:lnTo>
                    <a:lnTo>
                      <a:pt x="240" y="280"/>
                    </a:lnTo>
                    <a:lnTo>
                      <a:pt x="312" y="280"/>
                    </a:lnTo>
                    <a:cubicBezTo>
                      <a:pt x="316" y="280"/>
                      <a:pt x="321" y="281"/>
                      <a:pt x="325" y="282"/>
                    </a:cubicBezTo>
                    <a:cubicBezTo>
                      <a:pt x="330" y="284"/>
                      <a:pt x="333" y="287"/>
                      <a:pt x="337" y="290"/>
                    </a:cubicBezTo>
                    <a:cubicBezTo>
                      <a:pt x="340" y="293"/>
                      <a:pt x="342" y="297"/>
                      <a:pt x="344" y="302"/>
                    </a:cubicBezTo>
                    <a:cubicBezTo>
                      <a:pt x="346" y="306"/>
                      <a:pt x="347" y="310"/>
                      <a:pt x="347" y="315"/>
                    </a:cubicBezTo>
                    <a:lnTo>
                      <a:pt x="347" y="413"/>
                    </a:lnTo>
                    <a:lnTo>
                      <a:pt x="320" y="413"/>
                    </a:lnTo>
                  </a:path>
                </a:pathLst>
              </a:custGeom>
              <a:solidFill>
                <a:srgbClr val="C1C1C1"/>
              </a:solid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1A1A1A"/>
                  </a:solidFill>
                  <a:latin typeface="Segoe UI"/>
                </a:endParaRPr>
              </a:p>
            </p:txBody>
          </p:sp>
          <p:sp>
            <p:nvSpPr>
              <p:cNvPr id="191" name="Freeform 20">
                <a:extLst>
                  <a:ext uri="{FF2B5EF4-FFF2-40B4-BE49-F238E27FC236}">
                    <a16:creationId xmlns:a16="http://schemas.microsoft.com/office/drawing/2014/main" id="{AC0389C4-0ADD-4B5A-BE0B-2819D4F14AEF}"/>
                  </a:ext>
                </a:extLst>
              </p:cNvPr>
              <p:cNvSpPr>
                <a:spLocks/>
              </p:cNvSpPr>
              <p:nvPr/>
            </p:nvSpPr>
            <p:spPr bwMode="auto">
              <a:xfrm>
                <a:off x="3691" y="324"/>
                <a:ext cx="16" cy="17"/>
              </a:xfrm>
              <a:custGeom>
                <a:avLst/>
                <a:gdLst>
                  <a:gd name="T0" fmla="*/ 0 w 26"/>
                  <a:gd name="T1" fmla="*/ 0 h 27"/>
                  <a:gd name="T2" fmla="*/ 0 w 26"/>
                  <a:gd name="T3" fmla="*/ 0 h 27"/>
                  <a:gd name="T4" fmla="*/ 26 w 26"/>
                  <a:gd name="T5" fmla="*/ 0 h 27"/>
                  <a:gd name="T6" fmla="*/ 26 w 26"/>
                  <a:gd name="T7" fmla="*/ 27 h 27"/>
                  <a:gd name="T8" fmla="*/ 0 w 26"/>
                  <a:gd name="T9" fmla="*/ 27 h 27"/>
                  <a:gd name="T10" fmla="*/ 0 w 26"/>
                  <a:gd name="T11" fmla="*/ 0 h 27"/>
                </a:gdLst>
                <a:ahLst/>
                <a:cxnLst>
                  <a:cxn ang="0">
                    <a:pos x="T0" y="T1"/>
                  </a:cxn>
                  <a:cxn ang="0">
                    <a:pos x="T2" y="T3"/>
                  </a:cxn>
                  <a:cxn ang="0">
                    <a:pos x="T4" y="T5"/>
                  </a:cxn>
                  <a:cxn ang="0">
                    <a:pos x="T6" y="T7"/>
                  </a:cxn>
                  <a:cxn ang="0">
                    <a:pos x="T8" y="T9"/>
                  </a:cxn>
                  <a:cxn ang="0">
                    <a:pos x="T10" y="T11"/>
                  </a:cxn>
                </a:cxnLst>
                <a:rect l="0" t="0" r="r" b="b"/>
                <a:pathLst>
                  <a:path w="26" h="27">
                    <a:moveTo>
                      <a:pt x="0" y="0"/>
                    </a:moveTo>
                    <a:lnTo>
                      <a:pt x="0" y="0"/>
                    </a:lnTo>
                    <a:lnTo>
                      <a:pt x="26" y="0"/>
                    </a:lnTo>
                    <a:lnTo>
                      <a:pt x="26" y="27"/>
                    </a:lnTo>
                    <a:lnTo>
                      <a:pt x="0" y="27"/>
                    </a:lnTo>
                    <a:lnTo>
                      <a:pt x="0" y="0"/>
                    </a:lnTo>
                    <a:close/>
                  </a:path>
                </a:pathLst>
              </a:custGeom>
              <a:solidFill>
                <a:srgbClr val="2F2F2F"/>
              </a:solid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1A1A1A"/>
                  </a:solidFill>
                  <a:latin typeface="Segoe UI"/>
                </a:endParaRPr>
              </a:p>
            </p:txBody>
          </p:sp>
          <p:sp>
            <p:nvSpPr>
              <p:cNvPr id="192" name="Freeform 21">
                <a:extLst>
                  <a:ext uri="{FF2B5EF4-FFF2-40B4-BE49-F238E27FC236}">
                    <a16:creationId xmlns:a16="http://schemas.microsoft.com/office/drawing/2014/main" id="{364896B8-9FE0-4162-A2B7-BFF484732D75}"/>
                  </a:ext>
                </a:extLst>
              </p:cNvPr>
              <p:cNvSpPr>
                <a:spLocks/>
              </p:cNvSpPr>
              <p:nvPr/>
            </p:nvSpPr>
            <p:spPr bwMode="auto">
              <a:xfrm>
                <a:off x="3753" y="324"/>
                <a:ext cx="16" cy="17"/>
              </a:xfrm>
              <a:custGeom>
                <a:avLst/>
                <a:gdLst>
                  <a:gd name="T0" fmla="*/ 0 w 26"/>
                  <a:gd name="T1" fmla="*/ 0 h 27"/>
                  <a:gd name="T2" fmla="*/ 0 w 26"/>
                  <a:gd name="T3" fmla="*/ 0 h 27"/>
                  <a:gd name="T4" fmla="*/ 26 w 26"/>
                  <a:gd name="T5" fmla="*/ 0 h 27"/>
                  <a:gd name="T6" fmla="*/ 26 w 26"/>
                  <a:gd name="T7" fmla="*/ 27 h 27"/>
                  <a:gd name="T8" fmla="*/ 0 w 26"/>
                  <a:gd name="T9" fmla="*/ 27 h 27"/>
                  <a:gd name="T10" fmla="*/ 0 w 26"/>
                  <a:gd name="T11" fmla="*/ 0 h 27"/>
                </a:gdLst>
                <a:ahLst/>
                <a:cxnLst>
                  <a:cxn ang="0">
                    <a:pos x="T0" y="T1"/>
                  </a:cxn>
                  <a:cxn ang="0">
                    <a:pos x="T2" y="T3"/>
                  </a:cxn>
                  <a:cxn ang="0">
                    <a:pos x="T4" y="T5"/>
                  </a:cxn>
                  <a:cxn ang="0">
                    <a:pos x="T6" y="T7"/>
                  </a:cxn>
                  <a:cxn ang="0">
                    <a:pos x="T8" y="T9"/>
                  </a:cxn>
                  <a:cxn ang="0">
                    <a:pos x="T10" y="T11"/>
                  </a:cxn>
                </a:cxnLst>
                <a:rect l="0" t="0" r="r" b="b"/>
                <a:pathLst>
                  <a:path w="26" h="27">
                    <a:moveTo>
                      <a:pt x="0" y="0"/>
                    </a:moveTo>
                    <a:lnTo>
                      <a:pt x="0" y="0"/>
                    </a:lnTo>
                    <a:lnTo>
                      <a:pt x="26" y="0"/>
                    </a:lnTo>
                    <a:lnTo>
                      <a:pt x="26" y="27"/>
                    </a:lnTo>
                    <a:lnTo>
                      <a:pt x="0" y="27"/>
                    </a:lnTo>
                    <a:lnTo>
                      <a:pt x="0" y="0"/>
                    </a:lnTo>
                    <a:close/>
                  </a:path>
                </a:pathLst>
              </a:custGeom>
              <a:solidFill>
                <a:srgbClr val="C1C1C1"/>
              </a:solid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1A1A1A"/>
                  </a:solidFill>
                  <a:latin typeface="Segoe UI"/>
                </a:endParaRPr>
              </a:p>
            </p:txBody>
          </p:sp>
          <p:sp>
            <p:nvSpPr>
              <p:cNvPr id="193" name="Freeform 22">
                <a:extLst>
                  <a:ext uri="{FF2B5EF4-FFF2-40B4-BE49-F238E27FC236}">
                    <a16:creationId xmlns:a16="http://schemas.microsoft.com/office/drawing/2014/main" id="{9EA35821-F974-4A87-876D-ADC382CC9CD2}"/>
                  </a:ext>
                </a:extLst>
              </p:cNvPr>
              <p:cNvSpPr>
                <a:spLocks/>
              </p:cNvSpPr>
              <p:nvPr/>
            </p:nvSpPr>
            <p:spPr bwMode="auto">
              <a:xfrm>
                <a:off x="3749" y="324"/>
                <a:ext cx="16" cy="17"/>
              </a:xfrm>
              <a:custGeom>
                <a:avLst/>
                <a:gdLst>
                  <a:gd name="T0" fmla="*/ 0 w 27"/>
                  <a:gd name="T1" fmla="*/ 0 h 27"/>
                  <a:gd name="T2" fmla="*/ 0 w 27"/>
                  <a:gd name="T3" fmla="*/ 0 h 27"/>
                  <a:gd name="T4" fmla="*/ 27 w 27"/>
                  <a:gd name="T5" fmla="*/ 0 h 27"/>
                  <a:gd name="T6" fmla="*/ 27 w 27"/>
                  <a:gd name="T7" fmla="*/ 27 h 27"/>
                  <a:gd name="T8" fmla="*/ 0 w 27"/>
                  <a:gd name="T9" fmla="*/ 27 h 27"/>
                  <a:gd name="T10" fmla="*/ 0 w 27"/>
                  <a:gd name="T11" fmla="*/ 0 h 27"/>
                </a:gdLst>
                <a:ahLst/>
                <a:cxnLst>
                  <a:cxn ang="0">
                    <a:pos x="T0" y="T1"/>
                  </a:cxn>
                  <a:cxn ang="0">
                    <a:pos x="T2" y="T3"/>
                  </a:cxn>
                  <a:cxn ang="0">
                    <a:pos x="T4" y="T5"/>
                  </a:cxn>
                  <a:cxn ang="0">
                    <a:pos x="T6" y="T7"/>
                  </a:cxn>
                  <a:cxn ang="0">
                    <a:pos x="T8" y="T9"/>
                  </a:cxn>
                  <a:cxn ang="0">
                    <a:pos x="T10" y="T11"/>
                  </a:cxn>
                </a:cxnLst>
                <a:rect l="0" t="0" r="r" b="b"/>
                <a:pathLst>
                  <a:path w="27" h="27">
                    <a:moveTo>
                      <a:pt x="0" y="0"/>
                    </a:moveTo>
                    <a:lnTo>
                      <a:pt x="0" y="0"/>
                    </a:lnTo>
                    <a:lnTo>
                      <a:pt x="27" y="0"/>
                    </a:lnTo>
                    <a:lnTo>
                      <a:pt x="27" y="27"/>
                    </a:lnTo>
                    <a:lnTo>
                      <a:pt x="0" y="27"/>
                    </a:lnTo>
                    <a:lnTo>
                      <a:pt x="0" y="0"/>
                    </a:lnTo>
                    <a:close/>
                  </a:path>
                </a:pathLst>
              </a:custGeom>
              <a:solidFill>
                <a:srgbClr val="2F2F2F"/>
              </a:solid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1A1A1A"/>
                  </a:solidFill>
                  <a:latin typeface="Segoe UI"/>
                </a:endParaRPr>
              </a:p>
            </p:txBody>
          </p:sp>
          <p:sp>
            <p:nvSpPr>
              <p:cNvPr id="194" name="Freeform 23">
                <a:extLst>
                  <a:ext uri="{FF2B5EF4-FFF2-40B4-BE49-F238E27FC236}">
                    <a16:creationId xmlns:a16="http://schemas.microsoft.com/office/drawing/2014/main" id="{BD16A4A2-6687-4770-8287-268BFC4B8DAA}"/>
                  </a:ext>
                </a:extLst>
              </p:cNvPr>
              <p:cNvSpPr>
                <a:spLocks/>
              </p:cNvSpPr>
              <p:nvPr/>
            </p:nvSpPr>
            <p:spPr bwMode="auto">
              <a:xfrm>
                <a:off x="3711" y="233"/>
                <a:ext cx="34" cy="33"/>
              </a:xfrm>
              <a:custGeom>
                <a:avLst/>
                <a:gdLst>
                  <a:gd name="T0" fmla="*/ 54 w 54"/>
                  <a:gd name="T1" fmla="*/ 27 h 54"/>
                  <a:gd name="T2" fmla="*/ 54 w 54"/>
                  <a:gd name="T3" fmla="*/ 27 h 54"/>
                  <a:gd name="T4" fmla="*/ 27 w 54"/>
                  <a:gd name="T5" fmla="*/ 54 h 54"/>
                  <a:gd name="T6" fmla="*/ 0 w 54"/>
                  <a:gd name="T7" fmla="*/ 27 h 54"/>
                  <a:gd name="T8" fmla="*/ 27 w 54"/>
                  <a:gd name="T9" fmla="*/ 0 h 54"/>
                  <a:gd name="T10" fmla="*/ 54 w 54"/>
                  <a:gd name="T11" fmla="*/ 27 h 54"/>
                </a:gdLst>
                <a:ahLst/>
                <a:cxnLst>
                  <a:cxn ang="0">
                    <a:pos x="T0" y="T1"/>
                  </a:cxn>
                  <a:cxn ang="0">
                    <a:pos x="T2" y="T3"/>
                  </a:cxn>
                  <a:cxn ang="0">
                    <a:pos x="T4" y="T5"/>
                  </a:cxn>
                  <a:cxn ang="0">
                    <a:pos x="T6" y="T7"/>
                  </a:cxn>
                  <a:cxn ang="0">
                    <a:pos x="T8" y="T9"/>
                  </a:cxn>
                  <a:cxn ang="0">
                    <a:pos x="T10" y="T11"/>
                  </a:cxn>
                </a:cxnLst>
                <a:rect l="0" t="0" r="r" b="b"/>
                <a:pathLst>
                  <a:path w="54" h="54">
                    <a:moveTo>
                      <a:pt x="54" y="27"/>
                    </a:moveTo>
                    <a:lnTo>
                      <a:pt x="54" y="27"/>
                    </a:lnTo>
                    <a:cubicBezTo>
                      <a:pt x="54" y="42"/>
                      <a:pt x="42" y="54"/>
                      <a:pt x="27" y="54"/>
                    </a:cubicBezTo>
                    <a:cubicBezTo>
                      <a:pt x="12" y="54"/>
                      <a:pt x="0" y="42"/>
                      <a:pt x="0" y="27"/>
                    </a:cubicBezTo>
                    <a:cubicBezTo>
                      <a:pt x="0" y="12"/>
                      <a:pt x="12" y="0"/>
                      <a:pt x="27" y="0"/>
                    </a:cubicBezTo>
                    <a:cubicBezTo>
                      <a:pt x="42" y="0"/>
                      <a:pt x="54" y="12"/>
                      <a:pt x="54" y="27"/>
                    </a:cubicBezTo>
                    <a:close/>
                  </a:path>
                </a:pathLst>
              </a:custGeom>
              <a:solidFill>
                <a:schemeClr val="accent3"/>
              </a:solidFill>
              <a:ln w="0">
                <a:noFill/>
                <a:prstDash val="solid"/>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1A1A1A"/>
                  </a:solidFill>
                  <a:latin typeface="Segoe UI"/>
                </a:endParaRPr>
              </a:p>
            </p:txBody>
          </p:sp>
        </p:grpSp>
        <p:sp>
          <p:nvSpPr>
            <p:cNvPr id="254" name="Freeform 44">
              <a:extLst>
                <a:ext uri="{FF2B5EF4-FFF2-40B4-BE49-F238E27FC236}">
                  <a16:creationId xmlns:a16="http://schemas.microsoft.com/office/drawing/2014/main" id="{FD8440D7-0DC7-4F2C-8B56-9BD87DF03D24}"/>
                </a:ext>
              </a:extLst>
            </p:cNvPr>
            <p:cNvSpPr>
              <a:spLocks noEditPoints="1"/>
            </p:cNvSpPr>
            <p:nvPr/>
          </p:nvSpPr>
          <p:spPr bwMode="auto">
            <a:xfrm>
              <a:off x="9133872" y="1641207"/>
              <a:ext cx="331444" cy="330189"/>
            </a:xfrm>
            <a:custGeom>
              <a:avLst/>
              <a:gdLst>
                <a:gd name="T0" fmla="*/ 285 w 426"/>
                <a:gd name="T1" fmla="*/ 243 h 425"/>
                <a:gd name="T2" fmla="*/ 244 w 426"/>
                <a:gd name="T3" fmla="*/ 285 h 425"/>
                <a:gd name="T4" fmla="*/ 182 w 426"/>
                <a:gd name="T5" fmla="*/ 285 h 425"/>
                <a:gd name="T6" fmla="*/ 140 w 426"/>
                <a:gd name="T7" fmla="*/ 243 h 425"/>
                <a:gd name="T8" fmla="*/ 140 w 426"/>
                <a:gd name="T9" fmla="*/ 181 h 425"/>
                <a:gd name="T10" fmla="*/ 182 w 426"/>
                <a:gd name="T11" fmla="*/ 140 h 425"/>
                <a:gd name="T12" fmla="*/ 244 w 426"/>
                <a:gd name="T13" fmla="*/ 140 h 425"/>
                <a:gd name="T14" fmla="*/ 285 w 426"/>
                <a:gd name="T15" fmla="*/ 181 h 425"/>
                <a:gd name="T16" fmla="*/ 285 w 426"/>
                <a:gd name="T17" fmla="*/ 243 h 425"/>
                <a:gd name="T18" fmla="*/ 372 w 426"/>
                <a:gd name="T19" fmla="*/ 216 h 425"/>
                <a:gd name="T20" fmla="*/ 372 w 426"/>
                <a:gd name="T21" fmla="*/ 208 h 425"/>
                <a:gd name="T22" fmla="*/ 426 w 426"/>
                <a:gd name="T23" fmla="*/ 171 h 425"/>
                <a:gd name="T24" fmla="*/ 331 w 426"/>
                <a:gd name="T25" fmla="*/ 105 h 425"/>
                <a:gd name="T26" fmla="*/ 334 w 426"/>
                <a:gd name="T27" fmla="*/ 32 h 425"/>
                <a:gd name="T28" fmla="*/ 220 w 426"/>
                <a:gd name="T29" fmla="*/ 53 h 425"/>
                <a:gd name="T30" fmla="*/ 213 w 426"/>
                <a:gd name="T31" fmla="*/ 53 h 425"/>
                <a:gd name="T32" fmla="*/ 205 w 426"/>
                <a:gd name="T33" fmla="*/ 53 h 425"/>
                <a:gd name="T34" fmla="*/ 91 w 426"/>
                <a:gd name="T35" fmla="*/ 32 h 425"/>
                <a:gd name="T36" fmla="*/ 95 w 426"/>
                <a:gd name="T37" fmla="*/ 105 h 425"/>
                <a:gd name="T38" fmla="*/ 0 w 426"/>
                <a:gd name="T39" fmla="*/ 171 h 425"/>
                <a:gd name="T40" fmla="*/ 54 w 426"/>
                <a:gd name="T41" fmla="*/ 208 h 425"/>
                <a:gd name="T42" fmla="*/ 54 w 426"/>
                <a:gd name="T43" fmla="*/ 216 h 425"/>
                <a:gd name="T44" fmla="*/ 0 w 426"/>
                <a:gd name="T45" fmla="*/ 253 h 425"/>
                <a:gd name="T46" fmla="*/ 95 w 426"/>
                <a:gd name="T47" fmla="*/ 319 h 425"/>
                <a:gd name="T48" fmla="*/ 91 w 426"/>
                <a:gd name="T49" fmla="*/ 392 h 425"/>
                <a:gd name="T50" fmla="*/ 205 w 426"/>
                <a:gd name="T51" fmla="*/ 371 h 425"/>
                <a:gd name="T52" fmla="*/ 213 w 426"/>
                <a:gd name="T53" fmla="*/ 371 h 425"/>
                <a:gd name="T54" fmla="*/ 220 w 426"/>
                <a:gd name="T55" fmla="*/ 371 h 425"/>
                <a:gd name="T56" fmla="*/ 334 w 426"/>
                <a:gd name="T57" fmla="*/ 392 h 425"/>
                <a:gd name="T58" fmla="*/ 331 w 426"/>
                <a:gd name="T59" fmla="*/ 319 h 425"/>
                <a:gd name="T60" fmla="*/ 426 w 426"/>
                <a:gd name="T61" fmla="*/ 253 h 425"/>
                <a:gd name="T62" fmla="*/ 372 w 426"/>
                <a:gd name="T63" fmla="*/ 216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26" h="425">
                  <a:moveTo>
                    <a:pt x="285" y="243"/>
                  </a:moveTo>
                  <a:lnTo>
                    <a:pt x="285" y="243"/>
                  </a:lnTo>
                  <a:cubicBezTo>
                    <a:pt x="281" y="252"/>
                    <a:pt x="276" y="261"/>
                    <a:pt x="269" y="268"/>
                  </a:cubicBezTo>
                  <a:cubicBezTo>
                    <a:pt x="261" y="275"/>
                    <a:pt x="253" y="281"/>
                    <a:pt x="244" y="285"/>
                  </a:cubicBezTo>
                  <a:cubicBezTo>
                    <a:pt x="234" y="289"/>
                    <a:pt x="224" y="291"/>
                    <a:pt x="213" y="291"/>
                  </a:cubicBezTo>
                  <a:cubicBezTo>
                    <a:pt x="202" y="291"/>
                    <a:pt x="192" y="289"/>
                    <a:pt x="182" y="285"/>
                  </a:cubicBezTo>
                  <a:cubicBezTo>
                    <a:pt x="173" y="281"/>
                    <a:pt x="164" y="275"/>
                    <a:pt x="157" y="268"/>
                  </a:cubicBezTo>
                  <a:cubicBezTo>
                    <a:pt x="150" y="261"/>
                    <a:pt x="144" y="252"/>
                    <a:pt x="140" y="243"/>
                  </a:cubicBezTo>
                  <a:cubicBezTo>
                    <a:pt x="136" y="233"/>
                    <a:pt x="134" y="223"/>
                    <a:pt x="134" y="212"/>
                  </a:cubicBezTo>
                  <a:cubicBezTo>
                    <a:pt x="134" y="201"/>
                    <a:pt x="136" y="191"/>
                    <a:pt x="140" y="181"/>
                  </a:cubicBezTo>
                  <a:cubicBezTo>
                    <a:pt x="144" y="172"/>
                    <a:pt x="150" y="164"/>
                    <a:pt x="157" y="156"/>
                  </a:cubicBezTo>
                  <a:cubicBezTo>
                    <a:pt x="164" y="149"/>
                    <a:pt x="173" y="144"/>
                    <a:pt x="182" y="140"/>
                  </a:cubicBezTo>
                  <a:cubicBezTo>
                    <a:pt x="192" y="135"/>
                    <a:pt x="202" y="133"/>
                    <a:pt x="213" y="133"/>
                  </a:cubicBezTo>
                  <a:cubicBezTo>
                    <a:pt x="224" y="133"/>
                    <a:pt x="234" y="135"/>
                    <a:pt x="244" y="140"/>
                  </a:cubicBezTo>
                  <a:cubicBezTo>
                    <a:pt x="253" y="144"/>
                    <a:pt x="261" y="149"/>
                    <a:pt x="269" y="156"/>
                  </a:cubicBezTo>
                  <a:cubicBezTo>
                    <a:pt x="276" y="164"/>
                    <a:pt x="281" y="172"/>
                    <a:pt x="285" y="181"/>
                  </a:cubicBezTo>
                  <a:cubicBezTo>
                    <a:pt x="290" y="191"/>
                    <a:pt x="292" y="201"/>
                    <a:pt x="292" y="212"/>
                  </a:cubicBezTo>
                  <a:cubicBezTo>
                    <a:pt x="292" y="223"/>
                    <a:pt x="290" y="233"/>
                    <a:pt x="285" y="243"/>
                  </a:cubicBezTo>
                  <a:close/>
                  <a:moveTo>
                    <a:pt x="372" y="216"/>
                  </a:moveTo>
                  <a:lnTo>
                    <a:pt x="372" y="216"/>
                  </a:lnTo>
                  <a:cubicBezTo>
                    <a:pt x="372" y="215"/>
                    <a:pt x="372" y="213"/>
                    <a:pt x="372" y="212"/>
                  </a:cubicBezTo>
                  <a:cubicBezTo>
                    <a:pt x="372" y="211"/>
                    <a:pt x="372" y="210"/>
                    <a:pt x="372" y="208"/>
                  </a:cubicBezTo>
                  <a:cubicBezTo>
                    <a:pt x="372" y="207"/>
                    <a:pt x="372" y="206"/>
                    <a:pt x="372" y="205"/>
                  </a:cubicBezTo>
                  <a:lnTo>
                    <a:pt x="426" y="171"/>
                  </a:lnTo>
                  <a:lnTo>
                    <a:pt x="393" y="91"/>
                  </a:lnTo>
                  <a:lnTo>
                    <a:pt x="331" y="105"/>
                  </a:lnTo>
                  <a:cubicBezTo>
                    <a:pt x="327" y="101"/>
                    <a:pt x="324" y="98"/>
                    <a:pt x="320" y="94"/>
                  </a:cubicBezTo>
                  <a:lnTo>
                    <a:pt x="334" y="32"/>
                  </a:lnTo>
                  <a:lnTo>
                    <a:pt x="254" y="0"/>
                  </a:lnTo>
                  <a:lnTo>
                    <a:pt x="220" y="53"/>
                  </a:lnTo>
                  <a:cubicBezTo>
                    <a:pt x="219" y="53"/>
                    <a:pt x="218" y="53"/>
                    <a:pt x="217" y="53"/>
                  </a:cubicBezTo>
                  <a:cubicBezTo>
                    <a:pt x="215" y="53"/>
                    <a:pt x="214" y="53"/>
                    <a:pt x="213" y="53"/>
                  </a:cubicBezTo>
                  <a:cubicBezTo>
                    <a:pt x="212" y="53"/>
                    <a:pt x="210" y="53"/>
                    <a:pt x="209" y="53"/>
                  </a:cubicBezTo>
                  <a:cubicBezTo>
                    <a:pt x="208" y="53"/>
                    <a:pt x="207" y="53"/>
                    <a:pt x="205" y="53"/>
                  </a:cubicBezTo>
                  <a:lnTo>
                    <a:pt x="172" y="0"/>
                  </a:lnTo>
                  <a:lnTo>
                    <a:pt x="91" y="32"/>
                  </a:lnTo>
                  <a:lnTo>
                    <a:pt x="106" y="94"/>
                  </a:lnTo>
                  <a:cubicBezTo>
                    <a:pt x="102" y="98"/>
                    <a:pt x="98" y="101"/>
                    <a:pt x="95" y="105"/>
                  </a:cubicBezTo>
                  <a:lnTo>
                    <a:pt x="33" y="91"/>
                  </a:lnTo>
                  <a:lnTo>
                    <a:pt x="0" y="171"/>
                  </a:lnTo>
                  <a:lnTo>
                    <a:pt x="54" y="205"/>
                  </a:lnTo>
                  <a:cubicBezTo>
                    <a:pt x="54" y="206"/>
                    <a:pt x="54" y="207"/>
                    <a:pt x="54" y="208"/>
                  </a:cubicBezTo>
                  <a:cubicBezTo>
                    <a:pt x="54" y="210"/>
                    <a:pt x="54" y="211"/>
                    <a:pt x="54" y="212"/>
                  </a:cubicBezTo>
                  <a:cubicBezTo>
                    <a:pt x="54" y="213"/>
                    <a:pt x="54" y="215"/>
                    <a:pt x="54" y="216"/>
                  </a:cubicBezTo>
                  <a:cubicBezTo>
                    <a:pt x="54" y="217"/>
                    <a:pt x="54" y="218"/>
                    <a:pt x="54" y="220"/>
                  </a:cubicBezTo>
                  <a:lnTo>
                    <a:pt x="0" y="253"/>
                  </a:lnTo>
                  <a:lnTo>
                    <a:pt x="33" y="334"/>
                  </a:lnTo>
                  <a:lnTo>
                    <a:pt x="95" y="319"/>
                  </a:lnTo>
                  <a:cubicBezTo>
                    <a:pt x="98" y="323"/>
                    <a:pt x="102" y="327"/>
                    <a:pt x="106" y="330"/>
                  </a:cubicBezTo>
                  <a:lnTo>
                    <a:pt x="91" y="392"/>
                  </a:lnTo>
                  <a:lnTo>
                    <a:pt x="172" y="425"/>
                  </a:lnTo>
                  <a:lnTo>
                    <a:pt x="205" y="371"/>
                  </a:lnTo>
                  <a:cubicBezTo>
                    <a:pt x="207" y="371"/>
                    <a:pt x="208" y="371"/>
                    <a:pt x="209" y="371"/>
                  </a:cubicBezTo>
                  <a:cubicBezTo>
                    <a:pt x="210" y="371"/>
                    <a:pt x="212" y="371"/>
                    <a:pt x="213" y="371"/>
                  </a:cubicBezTo>
                  <a:cubicBezTo>
                    <a:pt x="214" y="371"/>
                    <a:pt x="215" y="371"/>
                    <a:pt x="217" y="371"/>
                  </a:cubicBezTo>
                  <a:cubicBezTo>
                    <a:pt x="218" y="371"/>
                    <a:pt x="219" y="371"/>
                    <a:pt x="220" y="371"/>
                  </a:cubicBezTo>
                  <a:lnTo>
                    <a:pt x="254" y="425"/>
                  </a:lnTo>
                  <a:lnTo>
                    <a:pt x="334" y="392"/>
                  </a:lnTo>
                  <a:lnTo>
                    <a:pt x="320" y="330"/>
                  </a:lnTo>
                  <a:cubicBezTo>
                    <a:pt x="324" y="327"/>
                    <a:pt x="327" y="323"/>
                    <a:pt x="331" y="319"/>
                  </a:cubicBezTo>
                  <a:lnTo>
                    <a:pt x="393" y="334"/>
                  </a:lnTo>
                  <a:lnTo>
                    <a:pt x="426" y="253"/>
                  </a:lnTo>
                  <a:lnTo>
                    <a:pt x="372" y="220"/>
                  </a:lnTo>
                  <a:cubicBezTo>
                    <a:pt x="372" y="218"/>
                    <a:pt x="372" y="217"/>
                    <a:pt x="372" y="216"/>
                  </a:cubicBezTo>
                  <a:close/>
                </a:path>
              </a:pathLst>
            </a:custGeom>
            <a:solidFill>
              <a:schemeClr val="accent3"/>
            </a:solidFill>
            <a:ln w="0">
              <a:noFill/>
              <a:prstDash val="solid"/>
              <a:round/>
              <a:headEnd/>
              <a:tailEnd/>
            </a:ln>
          </p:spPr>
          <p:txBody>
            <a:bodyPr vert="horz" wrap="square" lIns="93260" tIns="46630" rIns="93260" bIns="46630" numCol="1" anchor="t" anchorCtr="0" compatLnSpc="1">
              <a:prstTxWarp prst="textNoShape">
                <a:avLst/>
              </a:prstTxWarp>
            </a:bodyPr>
            <a:lstStyle/>
            <a:p>
              <a:pPr defTabSz="932563">
                <a:defRPr/>
              </a:pPr>
              <a:endParaRPr lang="en-US">
                <a:solidFill>
                  <a:srgbClr val="000000"/>
                </a:solidFill>
                <a:latin typeface="Segoe UI"/>
              </a:endParaRPr>
            </a:p>
          </p:txBody>
        </p:sp>
      </p:grpSp>
      <p:grpSp>
        <p:nvGrpSpPr>
          <p:cNvPr id="148" name="Group 147">
            <a:extLst>
              <a:ext uri="{FF2B5EF4-FFF2-40B4-BE49-F238E27FC236}">
                <a16:creationId xmlns:a16="http://schemas.microsoft.com/office/drawing/2014/main" id="{6C8245E1-F5CB-4BA3-AA76-4F96974C64BE}"/>
              </a:ext>
            </a:extLst>
          </p:cNvPr>
          <p:cNvGrpSpPr/>
          <p:nvPr/>
        </p:nvGrpSpPr>
        <p:grpSpPr>
          <a:xfrm>
            <a:off x="9481982" y="5425415"/>
            <a:ext cx="659739" cy="408536"/>
            <a:chOff x="7450260" y="558800"/>
            <a:chExt cx="581942" cy="360362"/>
          </a:xfrm>
        </p:grpSpPr>
        <p:grpSp>
          <p:nvGrpSpPr>
            <p:cNvPr id="170" name="Group 10">
              <a:extLst>
                <a:ext uri="{FF2B5EF4-FFF2-40B4-BE49-F238E27FC236}">
                  <a16:creationId xmlns:a16="http://schemas.microsoft.com/office/drawing/2014/main" id="{B158BEE7-8834-4AAE-B3A0-5A993A22FF65}"/>
                </a:ext>
              </a:extLst>
            </p:cNvPr>
            <p:cNvGrpSpPr>
              <a:grpSpLocks noChangeAspect="1"/>
            </p:cNvGrpSpPr>
            <p:nvPr/>
          </p:nvGrpSpPr>
          <p:grpSpPr bwMode="auto">
            <a:xfrm>
              <a:off x="7586238" y="558800"/>
              <a:ext cx="309988" cy="360362"/>
              <a:chOff x="4768" y="352"/>
              <a:chExt cx="206" cy="227"/>
            </a:xfrm>
          </p:grpSpPr>
          <p:sp>
            <p:nvSpPr>
              <p:cNvPr id="174" name="Freeform 11">
                <a:extLst>
                  <a:ext uri="{FF2B5EF4-FFF2-40B4-BE49-F238E27FC236}">
                    <a16:creationId xmlns:a16="http://schemas.microsoft.com/office/drawing/2014/main" id="{08E2DD02-F6EA-409C-B9EC-222A3827241E}"/>
                  </a:ext>
                </a:extLst>
              </p:cNvPr>
              <p:cNvSpPr>
                <a:spLocks/>
              </p:cNvSpPr>
              <p:nvPr/>
            </p:nvSpPr>
            <p:spPr bwMode="auto">
              <a:xfrm>
                <a:off x="4768" y="522"/>
                <a:ext cx="206" cy="57"/>
              </a:xfrm>
              <a:custGeom>
                <a:avLst/>
                <a:gdLst>
                  <a:gd name="T0" fmla="*/ 252 w 332"/>
                  <a:gd name="T1" fmla="*/ 25 h 92"/>
                  <a:gd name="T2" fmla="*/ 252 w 332"/>
                  <a:gd name="T3" fmla="*/ 25 h 92"/>
                  <a:gd name="T4" fmla="*/ 207 w 332"/>
                  <a:gd name="T5" fmla="*/ 30 h 92"/>
                  <a:gd name="T6" fmla="*/ 166 w 332"/>
                  <a:gd name="T7" fmla="*/ 31 h 92"/>
                  <a:gd name="T8" fmla="*/ 124 w 332"/>
                  <a:gd name="T9" fmla="*/ 30 h 92"/>
                  <a:gd name="T10" fmla="*/ 80 w 332"/>
                  <a:gd name="T11" fmla="*/ 25 h 92"/>
                  <a:gd name="T12" fmla="*/ 37 w 332"/>
                  <a:gd name="T13" fmla="*/ 15 h 92"/>
                  <a:gd name="T14" fmla="*/ 0 w 332"/>
                  <a:gd name="T15" fmla="*/ 0 h 92"/>
                  <a:gd name="T16" fmla="*/ 0 w 332"/>
                  <a:gd name="T17" fmla="*/ 46 h 92"/>
                  <a:gd name="T18" fmla="*/ 5 w 332"/>
                  <a:gd name="T19" fmla="*/ 56 h 92"/>
                  <a:gd name="T20" fmla="*/ 17 w 332"/>
                  <a:gd name="T21" fmla="*/ 64 h 92"/>
                  <a:gd name="T22" fmla="*/ 31 w 332"/>
                  <a:gd name="T23" fmla="*/ 71 h 92"/>
                  <a:gd name="T24" fmla="*/ 42 w 332"/>
                  <a:gd name="T25" fmla="*/ 75 h 92"/>
                  <a:gd name="T26" fmla="*/ 71 w 332"/>
                  <a:gd name="T27" fmla="*/ 83 h 92"/>
                  <a:gd name="T28" fmla="*/ 103 w 332"/>
                  <a:gd name="T29" fmla="*/ 88 h 92"/>
                  <a:gd name="T30" fmla="*/ 135 w 332"/>
                  <a:gd name="T31" fmla="*/ 91 h 92"/>
                  <a:gd name="T32" fmla="*/ 166 w 332"/>
                  <a:gd name="T33" fmla="*/ 92 h 92"/>
                  <a:gd name="T34" fmla="*/ 196 w 332"/>
                  <a:gd name="T35" fmla="*/ 91 h 92"/>
                  <a:gd name="T36" fmla="*/ 229 w 332"/>
                  <a:gd name="T37" fmla="*/ 88 h 92"/>
                  <a:gd name="T38" fmla="*/ 260 w 332"/>
                  <a:gd name="T39" fmla="*/ 83 h 92"/>
                  <a:gd name="T40" fmla="*/ 289 w 332"/>
                  <a:gd name="T41" fmla="*/ 75 h 92"/>
                  <a:gd name="T42" fmla="*/ 301 w 332"/>
                  <a:gd name="T43" fmla="*/ 71 h 92"/>
                  <a:gd name="T44" fmla="*/ 315 w 332"/>
                  <a:gd name="T45" fmla="*/ 64 h 92"/>
                  <a:gd name="T46" fmla="*/ 327 w 332"/>
                  <a:gd name="T47" fmla="*/ 56 h 92"/>
                  <a:gd name="T48" fmla="*/ 332 w 332"/>
                  <a:gd name="T49" fmla="*/ 46 h 92"/>
                  <a:gd name="T50" fmla="*/ 332 w 332"/>
                  <a:gd name="T51" fmla="*/ 0 h 92"/>
                  <a:gd name="T52" fmla="*/ 294 w 332"/>
                  <a:gd name="T53" fmla="*/ 15 h 92"/>
                  <a:gd name="T54" fmla="*/ 252 w 332"/>
                  <a:gd name="T55" fmla="*/ 25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2" h="92">
                    <a:moveTo>
                      <a:pt x="252" y="25"/>
                    </a:moveTo>
                    <a:lnTo>
                      <a:pt x="252" y="25"/>
                    </a:lnTo>
                    <a:cubicBezTo>
                      <a:pt x="237" y="27"/>
                      <a:pt x="222" y="29"/>
                      <a:pt x="207" y="30"/>
                    </a:cubicBezTo>
                    <a:cubicBezTo>
                      <a:pt x="192" y="31"/>
                      <a:pt x="179" y="31"/>
                      <a:pt x="166" y="31"/>
                    </a:cubicBezTo>
                    <a:cubicBezTo>
                      <a:pt x="153" y="31"/>
                      <a:pt x="139" y="31"/>
                      <a:pt x="124" y="30"/>
                    </a:cubicBezTo>
                    <a:cubicBezTo>
                      <a:pt x="110" y="29"/>
                      <a:pt x="95" y="27"/>
                      <a:pt x="80" y="25"/>
                    </a:cubicBezTo>
                    <a:cubicBezTo>
                      <a:pt x="65" y="22"/>
                      <a:pt x="51" y="19"/>
                      <a:pt x="37" y="15"/>
                    </a:cubicBezTo>
                    <a:cubicBezTo>
                      <a:pt x="23" y="11"/>
                      <a:pt x="11" y="6"/>
                      <a:pt x="0" y="0"/>
                    </a:cubicBezTo>
                    <a:lnTo>
                      <a:pt x="0" y="46"/>
                    </a:lnTo>
                    <a:cubicBezTo>
                      <a:pt x="0" y="50"/>
                      <a:pt x="2" y="53"/>
                      <a:pt x="5" y="56"/>
                    </a:cubicBezTo>
                    <a:cubicBezTo>
                      <a:pt x="8" y="59"/>
                      <a:pt x="12" y="62"/>
                      <a:pt x="17" y="64"/>
                    </a:cubicBezTo>
                    <a:cubicBezTo>
                      <a:pt x="21" y="67"/>
                      <a:pt x="26" y="69"/>
                      <a:pt x="31" y="71"/>
                    </a:cubicBezTo>
                    <a:cubicBezTo>
                      <a:pt x="36" y="73"/>
                      <a:pt x="40" y="74"/>
                      <a:pt x="42" y="75"/>
                    </a:cubicBezTo>
                    <a:cubicBezTo>
                      <a:pt x="51" y="79"/>
                      <a:pt x="61" y="81"/>
                      <a:pt x="71" y="83"/>
                    </a:cubicBezTo>
                    <a:cubicBezTo>
                      <a:pt x="82" y="85"/>
                      <a:pt x="92" y="87"/>
                      <a:pt x="103" y="88"/>
                    </a:cubicBezTo>
                    <a:cubicBezTo>
                      <a:pt x="114" y="90"/>
                      <a:pt x="125" y="91"/>
                      <a:pt x="135" y="91"/>
                    </a:cubicBezTo>
                    <a:cubicBezTo>
                      <a:pt x="146" y="92"/>
                      <a:pt x="156" y="92"/>
                      <a:pt x="166" y="92"/>
                    </a:cubicBezTo>
                    <a:cubicBezTo>
                      <a:pt x="176" y="92"/>
                      <a:pt x="186" y="92"/>
                      <a:pt x="196" y="91"/>
                    </a:cubicBezTo>
                    <a:cubicBezTo>
                      <a:pt x="207" y="91"/>
                      <a:pt x="218" y="90"/>
                      <a:pt x="229" y="88"/>
                    </a:cubicBezTo>
                    <a:cubicBezTo>
                      <a:pt x="239" y="87"/>
                      <a:pt x="250" y="85"/>
                      <a:pt x="260" y="83"/>
                    </a:cubicBezTo>
                    <a:cubicBezTo>
                      <a:pt x="271" y="81"/>
                      <a:pt x="280" y="79"/>
                      <a:pt x="289" y="75"/>
                    </a:cubicBezTo>
                    <a:cubicBezTo>
                      <a:pt x="292" y="74"/>
                      <a:pt x="296" y="73"/>
                      <a:pt x="301" y="71"/>
                    </a:cubicBezTo>
                    <a:cubicBezTo>
                      <a:pt x="306" y="69"/>
                      <a:pt x="310" y="67"/>
                      <a:pt x="315" y="64"/>
                    </a:cubicBezTo>
                    <a:cubicBezTo>
                      <a:pt x="319" y="62"/>
                      <a:pt x="323" y="59"/>
                      <a:pt x="327" y="56"/>
                    </a:cubicBezTo>
                    <a:cubicBezTo>
                      <a:pt x="330" y="53"/>
                      <a:pt x="332" y="50"/>
                      <a:pt x="332" y="46"/>
                    </a:cubicBezTo>
                    <a:lnTo>
                      <a:pt x="332" y="0"/>
                    </a:lnTo>
                    <a:cubicBezTo>
                      <a:pt x="321" y="6"/>
                      <a:pt x="308" y="11"/>
                      <a:pt x="294" y="15"/>
                    </a:cubicBezTo>
                    <a:cubicBezTo>
                      <a:pt x="281" y="19"/>
                      <a:pt x="266" y="22"/>
                      <a:pt x="252" y="25"/>
                    </a:cubicBezTo>
                    <a:close/>
                  </a:path>
                </a:pathLst>
              </a:custGeom>
              <a:solidFill>
                <a:srgbClr val="C1C1C1"/>
              </a:solidFill>
              <a:ln w="0">
                <a:noFill/>
                <a:prstDash val="solid"/>
                <a:round/>
                <a:headEnd/>
                <a:tailEnd/>
              </a:ln>
            </p:spPr>
            <p:txBody>
              <a:bodyPr vert="horz" wrap="square" lIns="93260" tIns="46630" rIns="93260" bIns="46630" numCol="1" anchor="t" anchorCtr="0" compatLnSpc="1">
                <a:prstTxWarp prst="textNoShape">
                  <a:avLst/>
                </a:prstTxWarp>
              </a:bodyPr>
              <a:lstStyle/>
              <a:p>
                <a:pPr defTabSz="932563">
                  <a:defRPr/>
                </a:pPr>
                <a:endParaRPr lang="en-US">
                  <a:solidFill>
                    <a:srgbClr val="000000"/>
                  </a:solidFill>
                  <a:latin typeface="Segoe UI"/>
                </a:endParaRPr>
              </a:p>
            </p:txBody>
          </p:sp>
          <p:sp>
            <p:nvSpPr>
              <p:cNvPr id="175" name="Freeform 12">
                <a:extLst>
                  <a:ext uri="{FF2B5EF4-FFF2-40B4-BE49-F238E27FC236}">
                    <a16:creationId xmlns:a16="http://schemas.microsoft.com/office/drawing/2014/main" id="{11347E5D-7CC0-4CAB-9A7B-2C787E91210F}"/>
                  </a:ext>
                </a:extLst>
              </p:cNvPr>
              <p:cNvSpPr>
                <a:spLocks/>
              </p:cNvSpPr>
              <p:nvPr/>
            </p:nvSpPr>
            <p:spPr bwMode="auto">
              <a:xfrm>
                <a:off x="4768" y="408"/>
                <a:ext cx="206" cy="57"/>
              </a:xfrm>
              <a:custGeom>
                <a:avLst/>
                <a:gdLst>
                  <a:gd name="T0" fmla="*/ 252 w 332"/>
                  <a:gd name="T1" fmla="*/ 25 h 92"/>
                  <a:gd name="T2" fmla="*/ 252 w 332"/>
                  <a:gd name="T3" fmla="*/ 25 h 92"/>
                  <a:gd name="T4" fmla="*/ 207 w 332"/>
                  <a:gd name="T5" fmla="*/ 30 h 92"/>
                  <a:gd name="T6" fmla="*/ 166 w 332"/>
                  <a:gd name="T7" fmla="*/ 31 h 92"/>
                  <a:gd name="T8" fmla="*/ 124 w 332"/>
                  <a:gd name="T9" fmla="*/ 30 h 92"/>
                  <a:gd name="T10" fmla="*/ 80 w 332"/>
                  <a:gd name="T11" fmla="*/ 25 h 92"/>
                  <a:gd name="T12" fmla="*/ 37 w 332"/>
                  <a:gd name="T13" fmla="*/ 15 h 92"/>
                  <a:gd name="T14" fmla="*/ 0 w 332"/>
                  <a:gd name="T15" fmla="*/ 0 h 92"/>
                  <a:gd name="T16" fmla="*/ 0 w 332"/>
                  <a:gd name="T17" fmla="*/ 46 h 92"/>
                  <a:gd name="T18" fmla="*/ 5 w 332"/>
                  <a:gd name="T19" fmla="*/ 56 h 92"/>
                  <a:gd name="T20" fmla="*/ 17 w 332"/>
                  <a:gd name="T21" fmla="*/ 64 h 92"/>
                  <a:gd name="T22" fmla="*/ 31 w 332"/>
                  <a:gd name="T23" fmla="*/ 71 h 92"/>
                  <a:gd name="T24" fmla="*/ 42 w 332"/>
                  <a:gd name="T25" fmla="*/ 75 h 92"/>
                  <a:gd name="T26" fmla="*/ 72 w 332"/>
                  <a:gd name="T27" fmla="*/ 83 h 92"/>
                  <a:gd name="T28" fmla="*/ 103 w 332"/>
                  <a:gd name="T29" fmla="*/ 88 h 92"/>
                  <a:gd name="T30" fmla="*/ 135 w 332"/>
                  <a:gd name="T31" fmla="*/ 91 h 92"/>
                  <a:gd name="T32" fmla="*/ 166 w 332"/>
                  <a:gd name="T33" fmla="*/ 92 h 92"/>
                  <a:gd name="T34" fmla="*/ 197 w 332"/>
                  <a:gd name="T35" fmla="*/ 91 h 92"/>
                  <a:gd name="T36" fmla="*/ 228 w 332"/>
                  <a:gd name="T37" fmla="*/ 88 h 92"/>
                  <a:gd name="T38" fmla="*/ 260 w 332"/>
                  <a:gd name="T39" fmla="*/ 83 h 92"/>
                  <a:gd name="T40" fmla="*/ 289 w 332"/>
                  <a:gd name="T41" fmla="*/ 75 h 92"/>
                  <a:gd name="T42" fmla="*/ 301 w 332"/>
                  <a:gd name="T43" fmla="*/ 71 h 92"/>
                  <a:gd name="T44" fmla="*/ 315 w 332"/>
                  <a:gd name="T45" fmla="*/ 64 h 92"/>
                  <a:gd name="T46" fmla="*/ 327 w 332"/>
                  <a:gd name="T47" fmla="*/ 56 h 92"/>
                  <a:gd name="T48" fmla="*/ 332 w 332"/>
                  <a:gd name="T49" fmla="*/ 46 h 92"/>
                  <a:gd name="T50" fmla="*/ 332 w 332"/>
                  <a:gd name="T51" fmla="*/ 0 h 92"/>
                  <a:gd name="T52" fmla="*/ 295 w 332"/>
                  <a:gd name="T53" fmla="*/ 15 h 92"/>
                  <a:gd name="T54" fmla="*/ 252 w 332"/>
                  <a:gd name="T55" fmla="*/ 25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2" h="92">
                    <a:moveTo>
                      <a:pt x="252" y="25"/>
                    </a:moveTo>
                    <a:lnTo>
                      <a:pt x="252" y="25"/>
                    </a:lnTo>
                    <a:cubicBezTo>
                      <a:pt x="237" y="27"/>
                      <a:pt x="222" y="29"/>
                      <a:pt x="207" y="30"/>
                    </a:cubicBezTo>
                    <a:cubicBezTo>
                      <a:pt x="193" y="31"/>
                      <a:pt x="179" y="31"/>
                      <a:pt x="166" y="31"/>
                    </a:cubicBezTo>
                    <a:cubicBezTo>
                      <a:pt x="153" y="31"/>
                      <a:pt x="139" y="31"/>
                      <a:pt x="124" y="30"/>
                    </a:cubicBezTo>
                    <a:cubicBezTo>
                      <a:pt x="110" y="29"/>
                      <a:pt x="95" y="27"/>
                      <a:pt x="80" y="25"/>
                    </a:cubicBezTo>
                    <a:cubicBezTo>
                      <a:pt x="65" y="22"/>
                      <a:pt x="51" y="19"/>
                      <a:pt x="37" y="15"/>
                    </a:cubicBezTo>
                    <a:cubicBezTo>
                      <a:pt x="23" y="11"/>
                      <a:pt x="11" y="6"/>
                      <a:pt x="0" y="0"/>
                    </a:cubicBezTo>
                    <a:lnTo>
                      <a:pt x="0" y="46"/>
                    </a:lnTo>
                    <a:cubicBezTo>
                      <a:pt x="0" y="50"/>
                      <a:pt x="2" y="53"/>
                      <a:pt x="5" y="56"/>
                    </a:cubicBezTo>
                    <a:cubicBezTo>
                      <a:pt x="8" y="59"/>
                      <a:pt x="12" y="62"/>
                      <a:pt x="17" y="64"/>
                    </a:cubicBezTo>
                    <a:cubicBezTo>
                      <a:pt x="21" y="67"/>
                      <a:pt x="26" y="69"/>
                      <a:pt x="31" y="71"/>
                    </a:cubicBezTo>
                    <a:cubicBezTo>
                      <a:pt x="36" y="73"/>
                      <a:pt x="40" y="75"/>
                      <a:pt x="42" y="75"/>
                    </a:cubicBezTo>
                    <a:cubicBezTo>
                      <a:pt x="52" y="79"/>
                      <a:pt x="61" y="81"/>
                      <a:pt x="72" y="83"/>
                    </a:cubicBezTo>
                    <a:cubicBezTo>
                      <a:pt x="82" y="85"/>
                      <a:pt x="93" y="87"/>
                      <a:pt x="103" y="88"/>
                    </a:cubicBezTo>
                    <a:cubicBezTo>
                      <a:pt x="114" y="90"/>
                      <a:pt x="125" y="91"/>
                      <a:pt x="135" y="91"/>
                    </a:cubicBezTo>
                    <a:cubicBezTo>
                      <a:pt x="146" y="92"/>
                      <a:pt x="156" y="92"/>
                      <a:pt x="166" y="92"/>
                    </a:cubicBezTo>
                    <a:cubicBezTo>
                      <a:pt x="176" y="92"/>
                      <a:pt x="186" y="92"/>
                      <a:pt x="197" y="91"/>
                    </a:cubicBezTo>
                    <a:cubicBezTo>
                      <a:pt x="207" y="91"/>
                      <a:pt x="218" y="90"/>
                      <a:pt x="228" y="88"/>
                    </a:cubicBezTo>
                    <a:cubicBezTo>
                      <a:pt x="239" y="87"/>
                      <a:pt x="250" y="85"/>
                      <a:pt x="260" y="83"/>
                    </a:cubicBezTo>
                    <a:cubicBezTo>
                      <a:pt x="270" y="81"/>
                      <a:pt x="280" y="79"/>
                      <a:pt x="289" y="75"/>
                    </a:cubicBezTo>
                    <a:cubicBezTo>
                      <a:pt x="292" y="75"/>
                      <a:pt x="296" y="73"/>
                      <a:pt x="301" y="71"/>
                    </a:cubicBezTo>
                    <a:cubicBezTo>
                      <a:pt x="306" y="69"/>
                      <a:pt x="310" y="67"/>
                      <a:pt x="315" y="64"/>
                    </a:cubicBezTo>
                    <a:cubicBezTo>
                      <a:pt x="319" y="62"/>
                      <a:pt x="323" y="59"/>
                      <a:pt x="327" y="56"/>
                    </a:cubicBezTo>
                    <a:cubicBezTo>
                      <a:pt x="330" y="53"/>
                      <a:pt x="332" y="50"/>
                      <a:pt x="332" y="46"/>
                    </a:cubicBezTo>
                    <a:lnTo>
                      <a:pt x="332" y="0"/>
                    </a:lnTo>
                    <a:cubicBezTo>
                      <a:pt x="321" y="6"/>
                      <a:pt x="308" y="11"/>
                      <a:pt x="295" y="15"/>
                    </a:cubicBezTo>
                    <a:cubicBezTo>
                      <a:pt x="281" y="19"/>
                      <a:pt x="267" y="22"/>
                      <a:pt x="252" y="25"/>
                    </a:cubicBezTo>
                    <a:close/>
                  </a:path>
                </a:pathLst>
              </a:custGeom>
              <a:solidFill>
                <a:srgbClr val="C1C1C1"/>
              </a:solidFill>
              <a:ln w="0">
                <a:noFill/>
                <a:prstDash val="solid"/>
                <a:round/>
                <a:headEnd/>
                <a:tailEnd/>
              </a:ln>
            </p:spPr>
            <p:txBody>
              <a:bodyPr vert="horz" wrap="square" lIns="93260" tIns="46630" rIns="93260" bIns="46630" numCol="1" anchor="t" anchorCtr="0" compatLnSpc="1">
                <a:prstTxWarp prst="textNoShape">
                  <a:avLst/>
                </a:prstTxWarp>
              </a:bodyPr>
              <a:lstStyle/>
              <a:p>
                <a:pPr defTabSz="932563">
                  <a:defRPr/>
                </a:pPr>
                <a:endParaRPr lang="en-US">
                  <a:solidFill>
                    <a:srgbClr val="000000"/>
                  </a:solidFill>
                  <a:latin typeface="Segoe UI"/>
                </a:endParaRPr>
              </a:p>
            </p:txBody>
          </p:sp>
          <p:sp>
            <p:nvSpPr>
              <p:cNvPr id="176" name="Freeform 13">
                <a:extLst>
                  <a:ext uri="{FF2B5EF4-FFF2-40B4-BE49-F238E27FC236}">
                    <a16:creationId xmlns:a16="http://schemas.microsoft.com/office/drawing/2014/main" id="{7153064A-0CFF-48A1-9400-944222D47ACD}"/>
                  </a:ext>
                </a:extLst>
              </p:cNvPr>
              <p:cNvSpPr>
                <a:spLocks/>
              </p:cNvSpPr>
              <p:nvPr/>
            </p:nvSpPr>
            <p:spPr bwMode="auto">
              <a:xfrm>
                <a:off x="4768" y="352"/>
                <a:ext cx="206" cy="57"/>
              </a:xfrm>
              <a:custGeom>
                <a:avLst/>
                <a:gdLst>
                  <a:gd name="T0" fmla="*/ 315 w 332"/>
                  <a:gd name="T1" fmla="*/ 28 h 92"/>
                  <a:gd name="T2" fmla="*/ 315 w 332"/>
                  <a:gd name="T3" fmla="*/ 28 h 92"/>
                  <a:gd name="T4" fmla="*/ 301 w 332"/>
                  <a:gd name="T5" fmla="*/ 21 h 92"/>
                  <a:gd name="T6" fmla="*/ 289 w 332"/>
                  <a:gd name="T7" fmla="*/ 17 h 92"/>
                  <a:gd name="T8" fmla="*/ 260 w 332"/>
                  <a:gd name="T9" fmla="*/ 9 h 92"/>
                  <a:gd name="T10" fmla="*/ 228 w 332"/>
                  <a:gd name="T11" fmla="*/ 4 h 92"/>
                  <a:gd name="T12" fmla="*/ 196 w 332"/>
                  <a:gd name="T13" fmla="*/ 1 h 92"/>
                  <a:gd name="T14" fmla="*/ 166 w 332"/>
                  <a:gd name="T15" fmla="*/ 0 h 92"/>
                  <a:gd name="T16" fmla="*/ 135 w 332"/>
                  <a:gd name="T17" fmla="*/ 1 h 92"/>
                  <a:gd name="T18" fmla="*/ 103 w 332"/>
                  <a:gd name="T19" fmla="*/ 4 h 92"/>
                  <a:gd name="T20" fmla="*/ 72 w 332"/>
                  <a:gd name="T21" fmla="*/ 9 h 92"/>
                  <a:gd name="T22" fmla="*/ 42 w 332"/>
                  <a:gd name="T23" fmla="*/ 17 h 92"/>
                  <a:gd name="T24" fmla="*/ 31 w 332"/>
                  <a:gd name="T25" fmla="*/ 21 h 92"/>
                  <a:gd name="T26" fmla="*/ 17 w 332"/>
                  <a:gd name="T27" fmla="*/ 28 h 92"/>
                  <a:gd name="T28" fmla="*/ 5 w 332"/>
                  <a:gd name="T29" fmla="*/ 37 h 92"/>
                  <a:gd name="T30" fmla="*/ 0 w 332"/>
                  <a:gd name="T31" fmla="*/ 46 h 92"/>
                  <a:gd name="T32" fmla="*/ 1 w 332"/>
                  <a:gd name="T33" fmla="*/ 50 h 92"/>
                  <a:gd name="T34" fmla="*/ 3 w 332"/>
                  <a:gd name="T35" fmla="*/ 53 h 92"/>
                  <a:gd name="T36" fmla="*/ 21 w 332"/>
                  <a:gd name="T37" fmla="*/ 66 h 92"/>
                  <a:gd name="T38" fmla="*/ 46 w 332"/>
                  <a:gd name="T39" fmla="*/ 76 h 92"/>
                  <a:gd name="T40" fmla="*/ 77 w 332"/>
                  <a:gd name="T41" fmla="*/ 84 h 92"/>
                  <a:gd name="T42" fmla="*/ 109 w 332"/>
                  <a:gd name="T43" fmla="*/ 88 h 92"/>
                  <a:gd name="T44" fmla="*/ 140 w 332"/>
                  <a:gd name="T45" fmla="*/ 91 h 92"/>
                  <a:gd name="T46" fmla="*/ 166 w 332"/>
                  <a:gd name="T47" fmla="*/ 92 h 92"/>
                  <a:gd name="T48" fmla="*/ 192 w 332"/>
                  <a:gd name="T49" fmla="*/ 91 h 92"/>
                  <a:gd name="T50" fmla="*/ 223 w 332"/>
                  <a:gd name="T51" fmla="*/ 88 h 92"/>
                  <a:gd name="T52" fmla="*/ 255 w 332"/>
                  <a:gd name="T53" fmla="*/ 84 h 92"/>
                  <a:gd name="T54" fmla="*/ 285 w 332"/>
                  <a:gd name="T55" fmla="*/ 76 h 92"/>
                  <a:gd name="T56" fmla="*/ 311 w 332"/>
                  <a:gd name="T57" fmla="*/ 66 h 92"/>
                  <a:gd name="T58" fmla="*/ 328 w 332"/>
                  <a:gd name="T59" fmla="*/ 53 h 92"/>
                  <a:gd name="T60" fmla="*/ 331 w 332"/>
                  <a:gd name="T61" fmla="*/ 50 h 92"/>
                  <a:gd name="T62" fmla="*/ 332 w 332"/>
                  <a:gd name="T63" fmla="*/ 46 h 92"/>
                  <a:gd name="T64" fmla="*/ 327 w 332"/>
                  <a:gd name="T65" fmla="*/ 37 h 92"/>
                  <a:gd name="T66" fmla="*/ 315 w 332"/>
                  <a:gd name="T67" fmla="*/ 28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32" h="92">
                    <a:moveTo>
                      <a:pt x="315" y="28"/>
                    </a:moveTo>
                    <a:lnTo>
                      <a:pt x="315" y="28"/>
                    </a:lnTo>
                    <a:cubicBezTo>
                      <a:pt x="310" y="26"/>
                      <a:pt x="306" y="23"/>
                      <a:pt x="301" y="21"/>
                    </a:cubicBezTo>
                    <a:cubicBezTo>
                      <a:pt x="296" y="19"/>
                      <a:pt x="292" y="18"/>
                      <a:pt x="289" y="17"/>
                    </a:cubicBezTo>
                    <a:cubicBezTo>
                      <a:pt x="280" y="14"/>
                      <a:pt x="270" y="11"/>
                      <a:pt x="260" y="9"/>
                    </a:cubicBezTo>
                    <a:cubicBezTo>
                      <a:pt x="250" y="7"/>
                      <a:pt x="239" y="5"/>
                      <a:pt x="228" y="4"/>
                    </a:cubicBezTo>
                    <a:cubicBezTo>
                      <a:pt x="218" y="3"/>
                      <a:pt x="207" y="2"/>
                      <a:pt x="196" y="1"/>
                    </a:cubicBezTo>
                    <a:cubicBezTo>
                      <a:pt x="186" y="1"/>
                      <a:pt x="176" y="0"/>
                      <a:pt x="166" y="0"/>
                    </a:cubicBezTo>
                    <a:cubicBezTo>
                      <a:pt x="156" y="0"/>
                      <a:pt x="146" y="1"/>
                      <a:pt x="135" y="1"/>
                    </a:cubicBezTo>
                    <a:cubicBezTo>
                      <a:pt x="125" y="2"/>
                      <a:pt x="114" y="3"/>
                      <a:pt x="103" y="4"/>
                    </a:cubicBezTo>
                    <a:cubicBezTo>
                      <a:pt x="93" y="5"/>
                      <a:pt x="82" y="7"/>
                      <a:pt x="72" y="9"/>
                    </a:cubicBezTo>
                    <a:cubicBezTo>
                      <a:pt x="61" y="11"/>
                      <a:pt x="52" y="14"/>
                      <a:pt x="42" y="17"/>
                    </a:cubicBezTo>
                    <a:cubicBezTo>
                      <a:pt x="40" y="18"/>
                      <a:pt x="36" y="19"/>
                      <a:pt x="31" y="21"/>
                    </a:cubicBezTo>
                    <a:cubicBezTo>
                      <a:pt x="26" y="23"/>
                      <a:pt x="21" y="26"/>
                      <a:pt x="17" y="28"/>
                    </a:cubicBezTo>
                    <a:cubicBezTo>
                      <a:pt x="12" y="31"/>
                      <a:pt x="8" y="34"/>
                      <a:pt x="5" y="37"/>
                    </a:cubicBezTo>
                    <a:cubicBezTo>
                      <a:pt x="2" y="40"/>
                      <a:pt x="0" y="43"/>
                      <a:pt x="0" y="46"/>
                    </a:cubicBezTo>
                    <a:cubicBezTo>
                      <a:pt x="0" y="47"/>
                      <a:pt x="0" y="48"/>
                      <a:pt x="1" y="50"/>
                    </a:cubicBezTo>
                    <a:cubicBezTo>
                      <a:pt x="2" y="51"/>
                      <a:pt x="2" y="52"/>
                      <a:pt x="3" y="53"/>
                    </a:cubicBezTo>
                    <a:cubicBezTo>
                      <a:pt x="7" y="58"/>
                      <a:pt x="13" y="62"/>
                      <a:pt x="21" y="66"/>
                    </a:cubicBezTo>
                    <a:cubicBezTo>
                      <a:pt x="28" y="70"/>
                      <a:pt x="37" y="73"/>
                      <a:pt x="46" y="76"/>
                    </a:cubicBezTo>
                    <a:cubicBezTo>
                      <a:pt x="56" y="79"/>
                      <a:pt x="66" y="82"/>
                      <a:pt x="77" y="84"/>
                    </a:cubicBezTo>
                    <a:cubicBezTo>
                      <a:pt x="87" y="86"/>
                      <a:pt x="98" y="87"/>
                      <a:pt x="109" y="88"/>
                    </a:cubicBezTo>
                    <a:cubicBezTo>
                      <a:pt x="120" y="89"/>
                      <a:pt x="130" y="90"/>
                      <a:pt x="140" y="91"/>
                    </a:cubicBezTo>
                    <a:cubicBezTo>
                      <a:pt x="149" y="91"/>
                      <a:pt x="158" y="92"/>
                      <a:pt x="166" y="92"/>
                    </a:cubicBezTo>
                    <a:cubicBezTo>
                      <a:pt x="173" y="92"/>
                      <a:pt x="182" y="91"/>
                      <a:pt x="192" y="91"/>
                    </a:cubicBezTo>
                    <a:cubicBezTo>
                      <a:pt x="202" y="90"/>
                      <a:pt x="212" y="89"/>
                      <a:pt x="223" y="88"/>
                    </a:cubicBezTo>
                    <a:cubicBezTo>
                      <a:pt x="234" y="87"/>
                      <a:pt x="244" y="86"/>
                      <a:pt x="255" y="84"/>
                    </a:cubicBezTo>
                    <a:cubicBezTo>
                      <a:pt x="266" y="82"/>
                      <a:pt x="276" y="79"/>
                      <a:pt x="285" y="76"/>
                    </a:cubicBezTo>
                    <a:cubicBezTo>
                      <a:pt x="295" y="73"/>
                      <a:pt x="303" y="70"/>
                      <a:pt x="311" y="66"/>
                    </a:cubicBezTo>
                    <a:cubicBezTo>
                      <a:pt x="319" y="62"/>
                      <a:pt x="324" y="58"/>
                      <a:pt x="328" y="53"/>
                    </a:cubicBezTo>
                    <a:cubicBezTo>
                      <a:pt x="329" y="52"/>
                      <a:pt x="330" y="51"/>
                      <a:pt x="331" y="50"/>
                    </a:cubicBezTo>
                    <a:cubicBezTo>
                      <a:pt x="331" y="48"/>
                      <a:pt x="332" y="47"/>
                      <a:pt x="332" y="46"/>
                    </a:cubicBezTo>
                    <a:cubicBezTo>
                      <a:pt x="332" y="43"/>
                      <a:pt x="330" y="40"/>
                      <a:pt x="327" y="37"/>
                    </a:cubicBezTo>
                    <a:cubicBezTo>
                      <a:pt x="323" y="34"/>
                      <a:pt x="319" y="31"/>
                      <a:pt x="315" y="28"/>
                    </a:cubicBezTo>
                    <a:close/>
                  </a:path>
                </a:pathLst>
              </a:custGeom>
              <a:solidFill>
                <a:srgbClr val="2F2F2F"/>
              </a:solidFill>
              <a:ln w="0">
                <a:noFill/>
                <a:prstDash val="solid"/>
                <a:round/>
                <a:headEnd/>
                <a:tailEnd/>
              </a:ln>
            </p:spPr>
            <p:txBody>
              <a:bodyPr vert="horz" wrap="square" lIns="93260" tIns="46630" rIns="93260" bIns="46630" numCol="1" anchor="t" anchorCtr="0" compatLnSpc="1">
                <a:prstTxWarp prst="textNoShape">
                  <a:avLst/>
                </a:prstTxWarp>
              </a:bodyPr>
              <a:lstStyle/>
              <a:p>
                <a:pPr defTabSz="932563">
                  <a:defRPr/>
                </a:pPr>
                <a:endParaRPr lang="en-US">
                  <a:solidFill>
                    <a:srgbClr val="000000"/>
                  </a:solidFill>
                  <a:latin typeface="Segoe UI"/>
                </a:endParaRPr>
              </a:p>
            </p:txBody>
          </p:sp>
          <p:sp>
            <p:nvSpPr>
              <p:cNvPr id="177" name="Freeform 14">
                <a:extLst>
                  <a:ext uri="{FF2B5EF4-FFF2-40B4-BE49-F238E27FC236}">
                    <a16:creationId xmlns:a16="http://schemas.microsoft.com/office/drawing/2014/main" id="{F22ACFDE-1116-4BE0-80E1-5486F97C895C}"/>
                  </a:ext>
                </a:extLst>
              </p:cNvPr>
              <p:cNvSpPr>
                <a:spLocks/>
              </p:cNvSpPr>
              <p:nvPr/>
            </p:nvSpPr>
            <p:spPr bwMode="auto">
              <a:xfrm>
                <a:off x="4768" y="465"/>
                <a:ext cx="206" cy="57"/>
              </a:xfrm>
              <a:custGeom>
                <a:avLst/>
                <a:gdLst>
                  <a:gd name="T0" fmla="*/ 252 w 332"/>
                  <a:gd name="T1" fmla="*/ 24 h 92"/>
                  <a:gd name="T2" fmla="*/ 252 w 332"/>
                  <a:gd name="T3" fmla="*/ 24 h 92"/>
                  <a:gd name="T4" fmla="*/ 207 w 332"/>
                  <a:gd name="T5" fmla="*/ 29 h 92"/>
                  <a:gd name="T6" fmla="*/ 166 w 332"/>
                  <a:gd name="T7" fmla="*/ 31 h 92"/>
                  <a:gd name="T8" fmla="*/ 124 w 332"/>
                  <a:gd name="T9" fmla="*/ 29 h 92"/>
                  <a:gd name="T10" fmla="*/ 80 w 332"/>
                  <a:gd name="T11" fmla="*/ 24 h 92"/>
                  <a:gd name="T12" fmla="*/ 37 w 332"/>
                  <a:gd name="T13" fmla="*/ 15 h 92"/>
                  <a:gd name="T14" fmla="*/ 0 w 332"/>
                  <a:gd name="T15" fmla="*/ 0 h 92"/>
                  <a:gd name="T16" fmla="*/ 0 w 332"/>
                  <a:gd name="T17" fmla="*/ 46 h 92"/>
                  <a:gd name="T18" fmla="*/ 5 w 332"/>
                  <a:gd name="T19" fmla="*/ 55 h 92"/>
                  <a:gd name="T20" fmla="*/ 17 w 332"/>
                  <a:gd name="T21" fmla="*/ 64 h 92"/>
                  <a:gd name="T22" fmla="*/ 31 w 332"/>
                  <a:gd name="T23" fmla="*/ 71 h 92"/>
                  <a:gd name="T24" fmla="*/ 42 w 332"/>
                  <a:gd name="T25" fmla="*/ 75 h 92"/>
                  <a:gd name="T26" fmla="*/ 71 w 332"/>
                  <a:gd name="T27" fmla="*/ 83 h 92"/>
                  <a:gd name="T28" fmla="*/ 103 w 332"/>
                  <a:gd name="T29" fmla="*/ 88 h 92"/>
                  <a:gd name="T30" fmla="*/ 135 w 332"/>
                  <a:gd name="T31" fmla="*/ 91 h 92"/>
                  <a:gd name="T32" fmla="*/ 166 w 332"/>
                  <a:gd name="T33" fmla="*/ 92 h 92"/>
                  <a:gd name="T34" fmla="*/ 196 w 332"/>
                  <a:gd name="T35" fmla="*/ 91 h 92"/>
                  <a:gd name="T36" fmla="*/ 229 w 332"/>
                  <a:gd name="T37" fmla="*/ 88 h 92"/>
                  <a:gd name="T38" fmla="*/ 260 w 332"/>
                  <a:gd name="T39" fmla="*/ 83 h 92"/>
                  <a:gd name="T40" fmla="*/ 289 w 332"/>
                  <a:gd name="T41" fmla="*/ 75 h 92"/>
                  <a:gd name="T42" fmla="*/ 301 w 332"/>
                  <a:gd name="T43" fmla="*/ 71 h 92"/>
                  <a:gd name="T44" fmla="*/ 315 w 332"/>
                  <a:gd name="T45" fmla="*/ 64 h 92"/>
                  <a:gd name="T46" fmla="*/ 327 w 332"/>
                  <a:gd name="T47" fmla="*/ 55 h 92"/>
                  <a:gd name="T48" fmla="*/ 332 w 332"/>
                  <a:gd name="T49" fmla="*/ 46 h 92"/>
                  <a:gd name="T50" fmla="*/ 332 w 332"/>
                  <a:gd name="T51" fmla="*/ 0 h 92"/>
                  <a:gd name="T52" fmla="*/ 294 w 332"/>
                  <a:gd name="T53" fmla="*/ 15 h 92"/>
                  <a:gd name="T54" fmla="*/ 252 w 332"/>
                  <a:gd name="T55" fmla="*/ 24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2" h="92">
                    <a:moveTo>
                      <a:pt x="252" y="24"/>
                    </a:moveTo>
                    <a:lnTo>
                      <a:pt x="252" y="24"/>
                    </a:lnTo>
                    <a:cubicBezTo>
                      <a:pt x="237" y="27"/>
                      <a:pt x="222" y="28"/>
                      <a:pt x="207" y="29"/>
                    </a:cubicBezTo>
                    <a:cubicBezTo>
                      <a:pt x="192" y="30"/>
                      <a:pt x="179" y="31"/>
                      <a:pt x="166" y="31"/>
                    </a:cubicBezTo>
                    <a:cubicBezTo>
                      <a:pt x="153" y="31"/>
                      <a:pt x="139" y="30"/>
                      <a:pt x="124" y="29"/>
                    </a:cubicBezTo>
                    <a:cubicBezTo>
                      <a:pt x="110" y="28"/>
                      <a:pt x="95" y="27"/>
                      <a:pt x="80" y="24"/>
                    </a:cubicBezTo>
                    <a:cubicBezTo>
                      <a:pt x="65" y="22"/>
                      <a:pt x="51" y="19"/>
                      <a:pt x="37" y="15"/>
                    </a:cubicBezTo>
                    <a:cubicBezTo>
                      <a:pt x="23" y="11"/>
                      <a:pt x="11" y="6"/>
                      <a:pt x="0" y="0"/>
                    </a:cubicBezTo>
                    <a:lnTo>
                      <a:pt x="0" y="46"/>
                    </a:lnTo>
                    <a:cubicBezTo>
                      <a:pt x="0" y="49"/>
                      <a:pt x="2" y="52"/>
                      <a:pt x="5" y="55"/>
                    </a:cubicBezTo>
                    <a:cubicBezTo>
                      <a:pt x="8" y="58"/>
                      <a:pt x="12" y="61"/>
                      <a:pt x="17" y="64"/>
                    </a:cubicBezTo>
                    <a:cubicBezTo>
                      <a:pt x="21" y="66"/>
                      <a:pt x="26" y="69"/>
                      <a:pt x="31" y="71"/>
                    </a:cubicBezTo>
                    <a:cubicBezTo>
                      <a:pt x="36" y="73"/>
                      <a:pt x="40" y="74"/>
                      <a:pt x="42" y="75"/>
                    </a:cubicBezTo>
                    <a:cubicBezTo>
                      <a:pt x="51" y="78"/>
                      <a:pt x="61" y="81"/>
                      <a:pt x="71" y="83"/>
                    </a:cubicBezTo>
                    <a:cubicBezTo>
                      <a:pt x="82" y="85"/>
                      <a:pt x="92" y="87"/>
                      <a:pt x="103" y="88"/>
                    </a:cubicBezTo>
                    <a:cubicBezTo>
                      <a:pt x="114" y="89"/>
                      <a:pt x="125" y="90"/>
                      <a:pt x="135" y="91"/>
                    </a:cubicBezTo>
                    <a:cubicBezTo>
                      <a:pt x="146" y="91"/>
                      <a:pt x="156" y="92"/>
                      <a:pt x="166" y="92"/>
                    </a:cubicBezTo>
                    <a:cubicBezTo>
                      <a:pt x="176" y="92"/>
                      <a:pt x="186" y="91"/>
                      <a:pt x="196" y="91"/>
                    </a:cubicBezTo>
                    <a:cubicBezTo>
                      <a:pt x="207" y="90"/>
                      <a:pt x="218" y="89"/>
                      <a:pt x="229" y="88"/>
                    </a:cubicBezTo>
                    <a:cubicBezTo>
                      <a:pt x="239" y="87"/>
                      <a:pt x="250" y="85"/>
                      <a:pt x="260" y="83"/>
                    </a:cubicBezTo>
                    <a:cubicBezTo>
                      <a:pt x="271" y="81"/>
                      <a:pt x="280" y="78"/>
                      <a:pt x="289" y="75"/>
                    </a:cubicBezTo>
                    <a:cubicBezTo>
                      <a:pt x="292" y="74"/>
                      <a:pt x="296" y="73"/>
                      <a:pt x="301" y="71"/>
                    </a:cubicBezTo>
                    <a:cubicBezTo>
                      <a:pt x="306" y="69"/>
                      <a:pt x="310" y="66"/>
                      <a:pt x="315" y="64"/>
                    </a:cubicBezTo>
                    <a:cubicBezTo>
                      <a:pt x="319" y="61"/>
                      <a:pt x="323" y="58"/>
                      <a:pt x="327" y="55"/>
                    </a:cubicBezTo>
                    <a:cubicBezTo>
                      <a:pt x="330" y="52"/>
                      <a:pt x="332" y="49"/>
                      <a:pt x="332" y="46"/>
                    </a:cubicBezTo>
                    <a:lnTo>
                      <a:pt x="332" y="0"/>
                    </a:lnTo>
                    <a:cubicBezTo>
                      <a:pt x="321" y="6"/>
                      <a:pt x="308" y="11"/>
                      <a:pt x="294" y="15"/>
                    </a:cubicBezTo>
                    <a:cubicBezTo>
                      <a:pt x="281" y="19"/>
                      <a:pt x="266" y="22"/>
                      <a:pt x="252" y="24"/>
                    </a:cubicBezTo>
                    <a:close/>
                  </a:path>
                </a:pathLst>
              </a:custGeom>
              <a:solidFill>
                <a:srgbClr val="C1C1C1"/>
              </a:solidFill>
              <a:ln w="0">
                <a:noFill/>
                <a:prstDash val="solid"/>
                <a:round/>
                <a:headEnd/>
                <a:tailEnd/>
              </a:ln>
            </p:spPr>
            <p:txBody>
              <a:bodyPr vert="horz" wrap="square" lIns="93260" tIns="46630" rIns="93260" bIns="46630" numCol="1" anchor="t" anchorCtr="0" compatLnSpc="1">
                <a:prstTxWarp prst="textNoShape">
                  <a:avLst/>
                </a:prstTxWarp>
              </a:bodyPr>
              <a:lstStyle/>
              <a:p>
                <a:pPr defTabSz="932563">
                  <a:defRPr/>
                </a:pPr>
                <a:endParaRPr lang="en-US">
                  <a:solidFill>
                    <a:srgbClr val="000000"/>
                  </a:solidFill>
                  <a:latin typeface="Segoe UI"/>
                </a:endParaRPr>
              </a:p>
            </p:txBody>
          </p:sp>
        </p:grpSp>
        <p:grpSp>
          <p:nvGrpSpPr>
            <p:cNvPr id="171" name="Group 170">
              <a:extLst>
                <a:ext uri="{FF2B5EF4-FFF2-40B4-BE49-F238E27FC236}">
                  <a16:creationId xmlns:a16="http://schemas.microsoft.com/office/drawing/2014/main" id="{2CE6E112-9703-404F-ABD9-7C6CC44256CB}"/>
                </a:ext>
              </a:extLst>
            </p:cNvPr>
            <p:cNvGrpSpPr/>
            <p:nvPr/>
          </p:nvGrpSpPr>
          <p:grpSpPr>
            <a:xfrm>
              <a:off x="7450260" y="682163"/>
              <a:ext cx="581942" cy="175670"/>
              <a:chOff x="7450260" y="682163"/>
              <a:chExt cx="581942" cy="175670"/>
            </a:xfrm>
          </p:grpSpPr>
          <p:sp>
            <p:nvSpPr>
              <p:cNvPr id="172" name="Freeform 7">
                <a:extLst>
                  <a:ext uri="{FF2B5EF4-FFF2-40B4-BE49-F238E27FC236}">
                    <a16:creationId xmlns:a16="http://schemas.microsoft.com/office/drawing/2014/main" id="{EFD1A745-ED82-4F65-A374-2F9287AB310E}"/>
                  </a:ext>
                </a:extLst>
              </p:cNvPr>
              <p:cNvSpPr>
                <a:spLocks/>
              </p:cNvSpPr>
              <p:nvPr/>
            </p:nvSpPr>
            <p:spPr bwMode="auto">
              <a:xfrm rot="5400000">
                <a:off x="7851240" y="676871"/>
                <a:ext cx="175670" cy="186254"/>
              </a:xfrm>
              <a:custGeom>
                <a:avLst/>
                <a:gdLst>
                  <a:gd name="T0" fmla="*/ 133 w 133"/>
                  <a:gd name="T1" fmla="*/ 76 h 143"/>
                  <a:gd name="T2" fmla="*/ 133 w 133"/>
                  <a:gd name="T3" fmla="*/ 76 h 143"/>
                  <a:gd name="T4" fmla="*/ 132 w 133"/>
                  <a:gd name="T5" fmla="*/ 78 h 143"/>
                  <a:gd name="T6" fmla="*/ 117 w 133"/>
                  <a:gd name="T7" fmla="*/ 93 h 143"/>
                  <a:gd name="T8" fmla="*/ 66 w 133"/>
                  <a:gd name="T9" fmla="*/ 143 h 143"/>
                  <a:gd name="T10" fmla="*/ 16 w 133"/>
                  <a:gd name="T11" fmla="*/ 93 h 143"/>
                  <a:gd name="T12" fmla="*/ 1 w 133"/>
                  <a:gd name="T13" fmla="*/ 78 h 143"/>
                  <a:gd name="T14" fmla="*/ 0 w 133"/>
                  <a:gd name="T15" fmla="*/ 76 h 143"/>
                  <a:gd name="T16" fmla="*/ 20 w 133"/>
                  <a:gd name="T17" fmla="*/ 56 h 143"/>
                  <a:gd name="T18" fmla="*/ 41 w 133"/>
                  <a:gd name="T19" fmla="*/ 78 h 143"/>
                  <a:gd name="T20" fmla="*/ 52 w 133"/>
                  <a:gd name="T21" fmla="*/ 89 h 143"/>
                  <a:gd name="T22" fmla="*/ 52 w 133"/>
                  <a:gd name="T23" fmla="*/ 0 h 143"/>
                  <a:gd name="T24" fmla="*/ 81 w 133"/>
                  <a:gd name="T25" fmla="*/ 0 h 143"/>
                  <a:gd name="T26" fmla="*/ 81 w 133"/>
                  <a:gd name="T27" fmla="*/ 89 h 143"/>
                  <a:gd name="T28" fmla="*/ 92 w 133"/>
                  <a:gd name="T29" fmla="*/ 78 h 143"/>
                  <a:gd name="T30" fmla="*/ 113 w 133"/>
                  <a:gd name="T31" fmla="*/ 56 h 143"/>
                  <a:gd name="T32" fmla="*/ 133 w 133"/>
                  <a:gd name="T33" fmla="*/ 76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3" h="143">
                    <a:moveTo>
                      <a:pt x="133" y="76"/>
                    </a:moveTo>
                    <a:lnTo>
                      <a:pt x="133" y="76"/>
                    </a:lnTo>
                    <a:lnTo>
                      <a:pt x="132" y="78"/>
                    </a:lnTo>
                    <a:lnTo>
                      <a:pt x="117" y="93"/>
                    </a:lnTo>
                    <a:lnTo>
                      <a:pt x="66" y="143"/>
                    </a:lnTo>
                    <a:lnTo>
                      <a:pt x="16" y="93"/>
                    </a:lnTo>
                    <a:lnTo>
                      <a:pt x="1" y="78"/>
                    </a:lnTo>
                    <a:lnTo>
                      <a:pt x="0" y="76"/>
                    </a:lnTo>
                    <a:lnTo>
                      <a:pt x="20" y="56"/>
                    </a:lnTo>
                    <a:lnTo>
                      <a:pt x="41" y="78"/>
                    </a:lnTo>
                    <a:lnTo>
                      <a:pt x="52" y="89"/>
                    </a:lnTo>
                    <a:lnTo>
                      <a:pt x="52" y="0"/>
                    </a:lnTo>
                    <a:lnTo>
                      <a:pt x="81" y="0"/>
                    </a:lnTo>
                    <a:lnTo>
                      <a:pt x="81" y="89"/>
                    </a:lnTo>
                    <a:lnTo>
                      <a:pt x="92" y="78"/>
                    </a:lnTo>
                    <a:lnTo>
                      <a:pt x="113" y="56"/>
                    </a:lnTo>
                    <a:lnTo>
                      <a:pt x="133" y="76"/>
                    </a:lnTo>
                    <a:close/>
                  </a:path>
                </a:pathLst>
              </a:custGeom>
              <a:solidFill>
                <a:schemeClr val="accent3"/>
              </a:solidFill>
              <a:ln w="0">
                <a:noFill/>
                <a:prstDash val="solid"/>
                <a:round/>
                <a:headEnd/>
                <a:tailEnd/>
              </a:ln>
            </p:spPr>
            <p:txBody>
              <a:bodyPr vert="horz" wrap="square" lIns="93260" tIns="46630" rIns="93260" bIns="46630" numCol="1" anchor="t" anchorCtr="0" compatLnSpc="1">
                <a:prstTxWarp prst="textNoShape">
                  <a:avLst/>
                </a:prstTxWarp>
              </a:bodyPr>
              <a:lstStyle/>
              <a:p>
                <a:pPr defTabSz="932563">
                  <a:defRPr/>
                </a:pPr>
                <a:endParaRPr lang="en-US">
                  <a:solidFill>
                    <a:srgbClr val="000000"/>
                  </a:solidFill>
                  <a:latin typeface="Segoe UI"/>
                </a:endParaRPr>
              </a:p>
            </p:txBody>
          </p:sp>
          <p:sp>
            <p:nvSpPr>
              <p:cNvPr id="173" name="Freeform 7">
                <a:extLst>
                  <a:ext uri="{FF2B5EF4-FFF2-40B4-BE49-F238E27FC236}">
                    <a16:creationId xmlns:a16="http://schemas.microsoft.com/office/drawing/2014/main" id="{D486E378-13A7-4200-8DEB-D481EDD03203}"/>
                  </a:ext>
                </a:extLst>
              </p:cNvPr>
              <p:cNvSpPr>
                <a:spLocks/>
              </p:cNvSpPr>
              <p:nvPr/>
            </p:nvSpPr>
            <p:spPr bwMode="auto">
              <a:xfrm rot="16200000" flipH="1">
                <a:off x="7455552" y="676871"/>
                <a:ext cx="175670" cy="186254"/>
              </a:xfrm>
              <a:custGeom>
                <a:avLst/>
                <a:gdLst>
                  <a:gd name="T0" fmla="*/ 133 w 133"/>
                  <a:gd name="T1" fmla="*/ 76 h 143"/>
                  <a:gd name="T2" fmla="*/ 133 w 133"/>
                  <a:gd name="T3" fmla="*/ 76 h 143"/>
                  <a:gd name="T4" fmla="*/ 132 w 133"/>
                  <a:gd name="T5" fmla="*/ 78 h 143"/>
                  <a:gd name="T6" fmla="*/ 117 w 133"/>
                  <a:gd name="T7" fmla="*/ 93 h 143"/>
                  <a:gd name="T8" fmla="*/ 66 w 133"/>
                  <a:gd name="T9" fmla="*/ 143 h 143"/>
                  <a:gd name="T10" fmla="*/ 16 w 133"/>
                  <a:gd name="T11" fmla="*/ 93 h 143"/>
                  <a:gd name="T12" fmla="*/ 1 w 133"/>
                  <a:gd name="T13" fmla="*/ 78 h 143"/>
                  <a:gd name="T14" fmla="*/ 0 w 133"/>
                  <a:gd name="T15" fmla="*/ 76 h 143"/>
                  <a:gd name="T16" fmla="*/ 20 w 133"/>
                  <a:gd name="T17" fmla="*/ 56 h 143"/>
                  <a:gd name="T18" fmla="*/ 41 w 133"/>
                  <a:gd name="T19" fmla="*/ 78 h 143"/>
                  <a:gd name="T20" fmla="*/ 52 w 133"/>
                  <a:gd name="T21" fmla="*/ 89 h 143"/>
                  <a:gd name="T22" fmla="*/ 52 w 133"/>
                  <a:gd name="T23" fmla="*/ 0 h 143"/>
                  <a:gd name="T24" fmla="*/ 81 w 133"/>
                  <a:gd name="T25" fmla="*/ 0 h 143"/>
                  <a:gd name="T26" fmla="*/ 81 w 133"/>
                  <a:gd name="T27" fmla="*/ 89 h 143"/>
                  <a:gd name="T28" fmla="*/ 92 w 133"/>
                  <a:gd name="T29" fmla="*/ 78 h 143"/>
                  <a:gd name="T30" fmla="*/ 113 w 133"/>
                  <a:gd name="T31" fmla="*/ 56 h 143"/>
                  <a:gd name="T32" fmla="*/ 133 w 133"/>
                  <a:gd name="T33" fmla="*/ 76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3" h="143">
                    <a:moveTo>
                      <a:pt x="133" y="76"/>
                    </a:moveTo>
                    <a:lnTo>
                      <a:pt x="133" y="76"/>
                    </a:lnTo>
                    <a:lnTo>
                      <a:pt x="132" y="78"/>
                    </a:lnTo>
                    <a:lnTo>
                      <a:pt x="117" y="93"/>
                    </a:lnTo>
                    <a:lnTo>
                      <a:pt x="66" y="143"/>
                    </a:lnTo>
                    <a:lnTo>
                      <a:pt x="16" y="93"/>
                    </a:lnTo>
                    <a:lnTo>
                      <a:pt x="1" y="78"/>
                    </a:lnTo>
                    <a:lnTo>
                      <a:pt x="0" y="76"/>
                    </a:lnTo>
                    <a:lnTo>
                      <a:pt x="20" y="56"/>
                    </a:lnTo>
                    <a:lnTo>
                      <a:pt x="41" y="78"/>
                    </a:lnTo>
                    <a:lnTo>
                      <a:pt x="52" y="89"/>
                    </a:lnTo>
                    <a:lnTo>
                      <a:pt x="52" y="0"/>
                    </a:lnTo>
                    <a:lnTo>
                      <a:pt x="81" y="0"/>
                    </a:lnTo>
                    <a:lnTo>
                      <a:pt x="81" y="89"/>
                    </a:lnTo>
                    <a:lnTo>
                      <a:pt x="92" y="78"/>
                    </a:lnTo>
                    <a:lnTo>
                      <a:pt x="113" y="56"/>
                    </a:lnTo>
                    <a:lnTo>
                      <a:pt x="133" y="76"/>
                    </a:lnTo>
                    <a:close/>
                  </a:path>
                </a:pathLst>
              </a:custGeom>
              <a:solidFill>
                <a:schemeClr val="accent3"/>
              </a:solidFill>
              <a:ln w="0">
                <a:noFill/>
                <a:prstDash val="solid"/>
                <a:round/>
                <a:headEnd/>
                <a:tailEnd/>
              </a:ln>
            </p:spPr>
            <p:txBody>
              <a:bodyPr vert="horz" wrap="square" lIns="93260" tIns="46630" rIns="93260" bIns="46630" numCol="1" anchor="t" anchorCtr="0" compatLnSpc="1">
                <a:prstTxWarp prst="textNoShape">
                  <a:avLst/>
                </a:prstTxWarp>
              </a:bodyPr>
              <a:lstStyle/>
              <a:p>
                <a:pPr defTabSz="932563">
                  <a:defRPr/>
                </a:pPr>
                <a:endParaRPr lang="en-US">
                  <a:solidFill>
                    <a:srgbClr val="000000"/>
                  </a:solidFill>
                  <a:latin typeface="Segoe UI"/>
                </a:endParaRPr>
              </a:p>
            </p:txBody>
          </p:sp>
        </p:grpSp>
      </p:grpSp>
      <p:sp>
        <p:nvSpPr>
          <p:cNvPr id="178" name="Freeform 5">
            <a:extLst>
              <a:ext uri="{FF2B5EF4-FFF2-40B4-BE49-F238E27FC236}">
                <a16:creationId xmlns:a16="http://schemas.microsoft.com/office/drawing/2014/main" id="{B74D19F8-2741-44E2-B915-C1519487837A}"/>
              </a:ext>
            </a:extLst>
          </p:cNvPr>
          <p:cNvSpPr>
            <a:spLocks/>
          </p:cNvSpPr>
          <p:nvPr/>
        </p:nvSpPr>
        <p:spPr bwMode="auto">
          <a:xfrm>
            <a:off x="2296732" y="5425416"/>
            <a:ext cx="359515" cy="424001"/>
          </a:xfrm>
          <a:custGeom>
            <a:avLst/>
            <a:gdLst>
              <a:gd name="T0" fmla="*/ 157 w 360"/>
              <a:gd name="T1" fmla="*/ 147 h 423"/>
              <a:gd name="T2" fmla="*/ 157 w 360"/>
              <a:gd name="T3" fmla="*/ 147 h 423"/>
              <a:gd name="T4" fmla="*/ 139 w 360"/>
              <a:gd name="T5" fmla="*/ 121 h 423"/>
              <a:gd name="T6" fmla="*/ 113 w 360"/>
              <a:gd name="T7" fmla="*/ 103 h 423"/>
              <a:gd name="T8" fmla="*/ 82 w 360"/>
              <a:gd name="T9" fmla="*/ 97 h 423"/>
              <a:gd name="T10" fmla="*/ 50 w 360"/>
              <a:gd name="T11" fmla="*/ 103 h 423"/>
              <a:gd name="T12" fmla="*/ 24 w 360"/>
              <a:gd name="T13" fmla="*/ 121 h 423"/>
              <a:gd name="T14" fmla="*/ 7 w 360"/>
              <a:gd name="T15" fmla="*/ 147 h 423"/>
              <a:gd name="T16" fmla="*/ 0 w 360"/>
              <a:gd name="T17" fmla="*/ 178 h 423"/>
              <a:gd name="T18" fmla="*/ 0 w 360"/>
              <a:gd name="T19" fmla="*/ 423 h 423"/>
              <a:gd name="T20" fmla="*/ 33 w 360"/>
              <a:gd name="T21" fmla="*/ 423 h 423"/>
              <a:gd name="T22" fmla="*/ 33 w 360"/>
              <a:gd name="T23" fmla="*/ 178 h 423"/>
              <a:gd name="T24" fmla="*/ 37 w 360"/>
              <a:gd name="T25" fmla="*/ 159 h 423"/>
              <a:gd name="T26" fmla="*/ 47 w 360"/>
              <a:gd name="T27" fmla="*/ 144 h 423"/>
              <a:gd name="T28" fmla="*/ 63 w 360"/>
              <a:gd name="T29" fmla="*/ 133 h 423"/>
              <a:gd name="T30" fmla="*/ 82 w 360"/>
              <a:gd name="T31" fmla="*/ 129 h 423"/>
              <a:gd name="T32" fmla="*/ 101 w 360"/>
              <a:gd name="T33" fmla="*/ 133 h 423"/>
              <a:gd name="T34" fmla="*/ 117 w 360"/>
              <a:gd name="T35" fmla="*/ 144 h 423"/>
              <a:gd name="T36" fmla="*/ 127 w 360"/>
              <a:gd name="T37" fmla="*/ 159 h 423"/>
              <a:gd name="T38" fmla="*/ 131 w 360"/>
              <a:gd name="T39" fmla="*/ 178 h 423"/>
              <a:gd name="T40" fmla="*/ 131 w 360"/>
              <a:gd name="T41" fmla="*/ 325 h 423"/>
              <a:gd name="T42" fmla="*/ 138 w 360"/>
              <a:gd name="T43" fmla="*/ 364 h 423"/>
              <a:gd name="T44" fmla="*/ 160 w 360"/>
              <a:gd name="T45" fmla="*/ 395 h 423"/>
              <a:gd name="T46" fmla="*/ 191 w 360"/>
              <a:gd name="T47" fmla="*/ 416 h 423"/>
              <a:gd name="T48" fmla="*/ 229 w 360"/>
              <a:gd name="T49" fmla="*/ 423 h 423"/>
              <a:gd name="T50" fmla="*/ 267 w 360"/>
              <a:gd name="T51" fmla="*/ 416 h 423"/>
              <a:gd name="T52" fmla="*/ 298 w 360"/>
              <a:gd name="T53" fmla="*/ 395 h 423"/>
              <a:gd name="T54" fmla="*/ 319 w 360"/>
              <a:gd name="T55" fmla="*/ 364 h 423"/>
              <a:gd name="T56" fmla="*/ 327 w 360"/>
              <a:gd name="T57" fmla="*/ 325 h 423"/>
              <a:gd name="T58" fmla="*/ 327 w 360"/>
              <a:gd name="T59" fmla="*/ 257 h 423"/>
              <a:gd name="T60" fmla="*/ 340 w 360"/>
              <a:gd name="T61" fmla="*/ 250 h 423"/>
              <a:gd name="T62" fmla="*/ 351 w 360"/>
              <a:gd name="T63" fmla="*/ 239 h 423"/>
              <a:gd name="T64" fmla="*/ 357 w 360"/>
              <a:gd name="T65" fmla="*/ 226 h 423"/>
              <a:gd name="T66" fmla="*/ 360 w 360"/>
              <a:gd name="T67" fmla="*/ 211 h 423"/>
              <a:gd name="T68" fmla="*/ 360 w 360"/>
              <a:gd name="T69" fmla="*/ 97 h 423"/>
              <a:gd name="T70" fmla="*/ 327 w 360"/>
              <a:gd name="T71" fmla="*/ 97 h 423"/>
              <a:gd name="T72" fmla="*/ 327 w 360"/>
              <a:gd name="T73" fmla="*/ 15 h 423"/>
              <a:gd name="T74" fmla="*/ 322 w 360"/>
              <a:gd name="T75" fmla="*/ 4 h 423"/>
              <a:gd name="T76" fmla="*/ 311 w 360"/>
              <a:gd name="T77" fmla="*/ 0 h 423"/>
              <a:gd name="T78" fmla="*/ 299 w 360"/>
              <a:gd name="T79" fmla="*/ 4 h 423"/>
              <a:gd name="T80" fmla="*/ 294 w 360"/>
              <a:gd name="T81" fmla="*/ 15 h 423"/>
              <a:gd name="T82" fmla="*/ 294 w 360"/>
              <a:gd name="T83" fmla="*/ 97 h 423"/>
              <a:gd name="T84" fmla="*/ 262 w 360"/>
              <a:gd name="T85" fmla="*/ 97 h 423"/>
              <a:gd name="T86" fmla="*/ 262 w 360"/>
              <a:gd name="T87" fmla="*/ 211 h 423"/>
              <a:gd name="T88" fmla="*/ 264 w 360"/>
              <a:gd name="T89" fmla="*/ 226 h 423"/>
              <a:gd name="T90" fmla="*/ 270 w 360"/>
              <a:gd name="T91" fmla="*/ 239 h 423"/>
              <a:gd name="T92" fmla="*/ 281 w 360"/>
              <a:gd name="T93" fmla="*/ 250 h 423"/>
              <a:gd name="T94" fmla="*/ 294 w 360"/>
              <a:gd name="T95" fmla="*/ 257 h 423"/>
              <a:gd name="T96" fmla="*/ 294 w 360"/>
              <a:gd name="T97" fmla="*/ 325 h 423"/>
              <a:gd name="T98" fmla="*/ 289 w 360"/>
              <a:gd name="T99" fmla="*/ 351 h 423"/>
              <a:gd name="T100" fmla="*/ 275 w 360"/>
              <a:gd name="T101" fmla="*/ 372 h 423"/>
              <a:gd name="T102" fmla="*/ 254 w 360"/>
              <a:gd name="T103" fmla="*/ 386 h 423"/>
              <a:gd name="T104" fmla="*/ 229 w 360"/>
              <a:gd name="T105" fmla="*/ 391 h 423"/>
              <a:gd name="T106" fmla="*/ 203 w 360"/>
              <a:gd name="T107" fmla="*/ 386 h 423"/>
              <a:gd name="T108" fmla="*/ 183 w 360"/>
              <a:gd name="T109" fmla="*/ 372 h 423"/>
              <a:gd name="T110" fmla="*/ 169 w 360"/>
              <a:gd name="T111" fmla="*/ 351 h 423"/>
              <a:gd name="T112" fmla="*/ 164 w 360"/>
              <a:gd name="T113" fmla="*/ 325 h 423"/>
              <a:gd name="T114" fmla="*/ 164 w 360"/>
              <a:gd name="T115" fmla="*/ 178 h 423"/>
              <a:gd name="T116" fmla="*/ 157 w 360"/>
              <a:gd name="T117" fmla="*/ 147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60" h="423">
                <a:moveTo>
                  <a:pt x="157" y="147"/>
                </a:moveTo>
                <a:lnTo>
                  <a:pt x="157" y="147"/>
                </a:lnTo>
                <a:cubicBezTo>
                  <a:pt x="153" y="137"/>
                  <a:pt x="147" y="128"/>
                  <a:pt x="139" y="121"/>
                </a:cubicBezTo>
                <a:cubicBezTo>
                  <a:pt x="132" y="114"/>
                  <a:pt x="123" y="108"/>
                  <a:pt x="113" y="103"/>
                </a:cubicBezTo>
                <a:cubicBezTo>
                  <a:pt x="104" y="99"/>
                  <a:pt x="93" y="97"/>
                  <a:pt x="82" y="97"/>
                </a:cubicBezTo>
                <a:cubicBezTo>
                  <a:pt x="71" y="97"/>
                  <a:pt x="60" y="99"/>
                  <a:pt x="50" y="103"/>
                </a:cubicBezTo>
                <a:cubicBezTo>
                  <a:pt x="40" y="108"/>
                  <a:pt x="31" y="114"/>
                  <a:pt x="24" y="121"/>
                </a:cubicBezTo>
                <a:cubicBezTo>
                  <a:pt x="17" y="128"/>
                  <a:pt x="11" y="137"/>
                  <a:pt x="7" y="147"/>
                </a:cubicBezTo>
                <a:cubicBezTo>
                  <a:pt x="2" y="157"/>
                  <a:pt x="0" y="167"/>
                  <a:pt x="0" y="178"/>
                </a:cubicBezTo>
                <a:lnTo>
                  <a:pt x="0" y="423"/>
                </a:lnTo>
                <a:lnTo>
                  <a:pt x="33" y="423"/>
                </a:lnTo>
                <a:lnTo>
                  <a:pt x="33" y="178"/>
                </a:lnTo>
                <a:cubicBezTo>
                  <a:pt x="33" y="172"/>
                  <a:pt x="34" y="165"/>
                  <a:pt x="37" y="159"/>
                </a:cubicBezTo>
                <a:cubicBezTo>
                  <a:pt x="39" y="153"/>
                  <a:pt x="43" y="148"/>
                  <a:pt x="47" y="144"/>
                </a:cubicBezTo>
                <a:cubicBezTo>
                  <a:pt x="52" y="139"/>
                  <a:pt x="57" y="136"/>
                  <a:pt x="63" y="133"/>
                </a:cubicBezTo>
                <a:cubicBezTo>
                  <a:pt x="69" y="131"/>
                  <a:pt x="75" y="129"/>
                  <a:pt x="82" y="129"/>
                </a:cubicBezTo>
                <a:cubicBezTo>
                  <a:pt x="89" y="129"/>
                  <a:pt x="95" y="131"/>
                  <a:pt x="101" y="133"/>
                </a:cubicBezTo>
                <a:cubicBezTo>
                  <a:pt x="107" y="136"/>
                  <a:pt x="112" y="139"/>
                  <a:pt x="117" y="144"/>
                </a:cubicBezTo>
                <a:cubicBezTo>
                  <a:pt x="121" y="148"/>
                  <a:pt x="124" y="153"/>
                  <a:pt x="127" y="159"/>
                </a:cubicBezTo>
                <a:cubicBezTo>
                  <a:pt x="130" y="165"/>
                  <a:pt x="131" y="172"/>
                  <a:pt x="131" y="178"/>
                </a:cubicBezTo>
                <a:lnTo>
                  <a:pt x="131" y="325"/>
                </a:lnTo>
                <a:cubicBezTo>
                  <a:pt x="131" y="339"/>
                  <a:pt x="133" y="352"/>
                  <a:pt x="138" y="364"/>
                </a:cubicBezTo>
                <a:cubicBezTo>
                  <a:pt x="144" y="375"/>
                  <a:pt x="151" y="386"/>
                  <a:pt x="160" y="395"/>
                </a:cubicBezTo>
                <a:cubicBezTo>
                  <a:pt x="168" y="404"/>
                  <a:pt x="179" y="411"/>
                  <a:pt x="191" y="416"/>
                </a:cubicBezTo>
                <a:cubicBezTo>
                  <a:pt x="203" y="421"/>
                  <a:pt x="215" y="423"/>
                  <a:pt x="229" y="423"/>
                </a:cubicBezTo>
                <a:cubicBezTo>
                  <a:pt x="242" y="423"/>
                  <a:pt x="255" y="421"/>
                  <a:pt x="267" y="416"/>
                </a:cubicBezTo>
                <a:cubicBezTo>
                  <a:pt x="279" y="411"/>
                  <a:pt x="289" y="404"/>
                  <a:pt x="298" y="395"/>
                </a:cubicBezTo>
                <a:cubicBezTo>
                  <a:pt x="307" y="386"/>
                  <a:pt x="314" y="375"/>
                  <a:pt x="319" y="364"/>
                </a:cubicBezTo>
                <a:cubicBezTo>
                  <a:pt x="324" y="352"/>
                  <a:pt x="327" y="339"/>
                  <a:pt x="327" y="325"/>
                </a:cubicBezTo>
                <a:lnTo>
                  <a:pt x="327" y="257"/>
                </a:lnTo>
                <a:cubicBezTo>
                  <a:pt x="332" y="256"/>
                  <a:pt x="336" y="253"/>
                  <a:pt x="340" y="250"/>
                </a:cubicBezTo>
                <a:cubicBezTo>
                  <a:pt x="344" y="247"/>
                  <a:pt x="348" y="244"/>
                  <a:pt x="351" y="239"/>
                </a:cubicBezTo>
                <a:cubicBezTo>
                  <a:pt x="353" y="235"/>
                  <a:pt x="356" y="231"/>
                  <a:pt x="357" y="226"/>
                </a:cubicBezTo>
                <a:cubicBezTo>
                  <a:pt x="359" y="221"/>
                  <a:pt x="360" y="216"/>
                  <a:pt x="360" y="211"/>
                </a:cubicBezTo>
                <a:lnTo>
                  <a:pt x="360" y="97"/>
                </a:lnTo>
                <a:lnTo>
                  <a:pt x="327" y="97"/>
                </a:lnTo>
                <a:lnTo>
                  <a:pt x="327" y="15"/>
                </a:lnTo>
                <a:cubicBezTo>
                  <a:pt x="327" y="11"/>
                  <a:pt x="325" y="7"/>
                  <a:pt x="322" y="4"/>
                </a:cubicBezTo>
                <a:cubicBezTo>
                  <a:pt x="319" y="1"/>
                  <a:pt x="315" y="0"/>
                  <a:pt x="311" y="0"/>
                </a:cubicBezTo>
                <a:cubicBezTo>
                  <a:pt x="306" y="0"/>
                  <a:pt x="302" y="1"/>
                  <a:pt x="299" y="4"/>
                </a:cubicBezTo>
                <a:cubicBezTo>
                  <a:pt x="296" y="7"/>
                  <a:pt x="294" y="11"/>
                  <a:pt x="294" y="15"/>
                </a:cubicBezTo>
                <a:lnTo>
                  <a:pt x="294" y="97"/>
                </a:lnTo>
                <a:lnTo>
                  <a:pt x="262" y="97"/>
                </a:lnTo>
                <a:lnTo>
                  <a:pt x="262" y="211"/>
                </a:lnTo>
                <a:cubicBezTo>
                  <a:pt x="262" y="216"/>
                  <a:pt x="262" y="221"/>
                  <a:pt x="264" y="226"/>
                </a:cubicBezTo>
                <a:cubicBezTo>
                  <a:pt x="265" y="231"/>
                  <a:pt x="268" y="235"/>
                  <a:pt x="270" y="239"/>
                </a:cubicBezTo>
                <a:cubicBezTo>
                  <a:pt x="273" y="244"/>
                  <a:pt x="277" y="247"/>
                  <a:pt x="281" y="250"/>
                </a:cubicBezTo>
                <a:cubicBezTo>
                  <a:pt x="285" y="253"/>
                  <a:pt x="289" y="256"/>
                  <a:pt x="294" y="257"/>
                </a:cubicBezTo>
                <a:lnTo>
                  <a:pt x="294" y="325"/>
                </a:lnTo>
                <a:cubicBezTo>
                  <a:pt x="294" y="335"/>
                  <a:pt x="292" y="343"/>
                  <a:pt x="289" y="351"/>
                </a:cubicBezTo>
                <a:cubicBezTo>
                  <a:pt x="286" y="359"/>
                  <a:pt x="281" y="366"/>
                  <a:pt x="275" y="372"/>
                </a:cubicBezTo>
                <a:cubicBezTo>
                  <a:pt x="269" y="378"/>
                  <a:pt x="262" y="382"/>
                  <a:pt x="254" y="386"/>
                </a:cubicBezTo>
                <a:cubicBezTo>
                  <a:pt x="246" y="389"/>
                  <a:pt x="238" y="391"/>
                  <a:pt x="229" y="391"/>
                </a:cubicBezTo>
                <a:cubicBezTo>
                  <a:pt x="220" y="391"/>
                  <a:pt x="211" y="389"/>
                  <a:pt x="203" y="386"/>
                </a:cubicBezTo>
                <a:cubicBezTo>
                  <a:pt x="196" y="382"/>
                  <a:pt x="189" y="378"/>
                  <a:pt x="183" y="372"/>
                </a:cubicBezTo>
                <a:cubicBezTo>
                  <a:pt x="177" y="366"/>
                  <a:pt x="172" y="359"/>
                  <a:pt x="169" y="351"/>
                </a:cubicBezTo>
                <a:cubicBezTo>
                  <a:pt x="165" y="343"/>
                  <a:pt x="164" y="335"/>
                  <a:pt x="164" y="325"/>
                </a:cubicBezTo>
                <a:lnTo>
                  <a:pt x="164" y="178"/>
                </a:lnTo>
                <a:cubicBezTo>
                  <a:pt x="164" y="167"/>
                  <a:pt x="161" y="157"/>
                  <a:pt x="157" y="147"/>
                </a:cubicBezTo>
                <a:close/>
              </a:path>
            </a:pathLst>
          </a:custGeom>
          <a:solidFill>
            <a:schemeClr val="accent3"/>
          </a:solidFill>
          <a:ln w="0">
            <a:noFill/>
            <a:prstDash val="solid"/>
            <a:round/>
            <a:headEnd/>
            <a:tailEnd/>
          </a:ln>
        </p:spPr>
        <p:txBody>
          <a:bodyPr vert="horz" wrap="square" lIns="93260" tIns="46630" rIns="93260" bIns="46630" numCol="1" anchor="t" anchorCtr="0" compatLnSpc="1">
            <a:prstTxWarp prst="textNoShape">
              <a:avLst/>
            </a:prstTxWarp>
          </a:bodyPr>
          <a:lstStyle/>
          <a:p>
            <a:pPr defTabSz="932563">
              <a:defRPr/>
            </a:pPr>
            <a:endParaRPr lang="en-US">
              <a:solidFill>
                <a:srgbClr val="000000"/>
              </a:solidFill>
              <a:latin typeface="Segoe UI"/>
            </a:endParaRPr>
          </a:p>
        </p:txBody>
      </p:sp>
    </p:spTree>
    <p:extLst>
      <p:ext uri="{BB962C8B-B14F-4D97-AF65-F5344CB8AC3E}">
        <p14:creationId xmlns:p14="http://schemas.microsoft.com/office/powerpoint/2010/main" val="23417855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wipe(down)">
                                      <p:cBhvr>
                                        <p:cTn id="7" dur="500"/>
                                        <p:tgtEl>
                                          <p:spTgt spid="31"/>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81"/>
                                        </p:tgtEl>
                                        <p:attrNameLst>
                                          <p:attrName>style.visibility</p:attrName>
                                        </p:attrNameLst>
                                      </p:cBhvr>
                                      <p:to>
                                        <p:strVal val="visible"/>
                                      </p:to>
                                    </p:set>
                                    <p:animEffect transition="in" filter="fade">
                                      <p:cBhvr>
                                        <p:cTn id="11" dur="500"/>
                                        <p:tgtEl>
                                          <p:spTgt spid="281"/>
                                        </p:tgtEl>
                                      </p:cBhvr>
                                    </p:animEffect>
                                  </p:childTnLst>
                                </p:cTn>
                              </p:par>
                              <p:par>
                                <p:cTn id="12" presetID="10" presetClass="entr" presetSubtype="0" fill="hold" nodeType="withEffect">
                                  <p:stCondLst>
                                    <p:cond delay="0"/>
                                  </p:stCondLst>
                                  <p:childTnLst>
                                    <p:set>
                                      <p:cBhvr>
                                        <p:cTn id="13" dur="1" fill="hold">
                                          <p:stCondLst>
                                            <p:cond delay="0"/>
                                          </p:stCondLst>
                                        </p:cTn>
                                        <p:tgtEl>
                                          <p:spTgt spid="65"/>
                                        </p:tgtEl>
                                        <p:attrNameLst>
                                          <p:attrName>style.visibility</p:attrName>
                                        </p:attrNameLst>
                                      </p:cBhvr>
                                      <p:to>
                                        <p:strVal val="visible"/>
                                      </p:to>
                                    </p:set>
                                    <p:animEffect transition="in" filter="fade">
                                      <p:cBhvr>
                                        <p:cTn id="14" dur="500"/>
                                        <p:tgtEl>
                                          <p:spTgt spid="65"/>
                                        </p:tgtEl>
                                      </p:cBhvr>
                                    </p:animEffect>
                                  </p:childTnLst>
                                </p:cTn>
                              </p:par>
                            </p:childTnLst>
                          </p:cTn>
                        </p:par>
                      </p:childTnLst>
                    </p:cTn>
                  </p:par>
                  <p:par>
                    <p:cTn id="15" fill="hold">
                      <p:stCondLst>
                        <p:cond delay="indefinite"/>
                      </p:stCondLst>
                      <p:childTnLst>
                        <p:par>
                          <p:cTn id="16" fill="hold">
                            <p:stCondLst>
                              <p:cond delay="0"/>
                            </p:stCondLst>
                            <p:childTnLst>
                              <p:par>
                                <p:cTn id="17" presetID="2" presetClass="entr" presetSubtype="2" decel="100000" fill="hold" grpId="0" nodeType="clickEffect">
                                  <p:stCondLst>
                                    <p:cond delay="0"/>
                                  </p:stCondLst>
                                  <p:childTnLst>
                                    <p:set>
                                      <p:cBhvr>
                                        <p:cTn id="18" dur="1" fill="hold">
                                          <p:stCondLst>
                                            <p:cond delay="0"/>
                                          </p:stCondLst>
                                        </p:cTn>
                                        <p:tgtEl>
                                          <p:spTgt spid="214"/>
                                        </p:tgtEl>
                                        <p:attrNameLst>
                                          <p:attrName>style.visibility</p:attrName>
                                        </p:attrNameLst>
                                      </p:cBhvr>
                                      <p:to>
                                        <p:strVal val="visible"/>
                                      </p:to>
                                    </p:set>
                                    <p:anim calcmode="lin" valueType="num">
                                      <p:cBhvr additive="base">
                                        <p:cTn id="19" dur="750" fill="hold"/>
                                        <p:tgtEl>
                                          <p:spTgt spid="214"/>
                                        </p:tgtEl>
                                        <p:attrNameLst>
                                          <p:attrName>ppt_x</p:attrName>
                                        </p:attrNameLst>
                                      </p:cBhvr>
                                      <p:tavLst>
                                        <p:tav tm="0">
                                          <p:val>
                                            <p:strVal val="1+#ppt_w/2"/>
                                          </p:val>
                                        </p:tav>
                                        <p:tav tm="100000">
                                          <p:val>
                                            <p:strVal val="#ppt_x"/>
                                          </p:val>
                                        </p:tav>
                                      </p:tavLst>
                                    </p:anim>
                                    <p:anim calcmode="lin" valueType="num">
                                      <p:cBhvr additive="base">
                                        <p:cTn id="20" dur="750" fill="hold"/>
                                        <p:tgtEl>
                                          <p:spTgt spid="214"/>
                                        </p:tgtEl>
                                        <p:attrNameLst>
                                          <p:attrName>ppt_y</p:attrName>
                                        </p:attrNameLst>
                                      </p:cBhvr>
                                      <p:tavLst>
                                        <p:tav tm="0">
                                          <p:val>
                                            <p:strVal val="#ppt_y"/>
                                          </p:val>
                                        </p:tav>
                                        <p:tav tm="100000">
                                          <p:val>
                                            <p:strVal val="#ppt_y"/>
                                          </p:val>
                                        </p:tav>
                                      </p:tavLst>
                                    </p:anim>
                                  </p:childTnLst>
                                </p:cTn>
                              </p:par>
                              <p:par>
                                <p:cTn id="21" presetID="2" presetClass="entr" presetSubtype="2" decel="100000" fill="hold" nodeType="withEffect">
                                  <p:stCondLst>
                                    <p:cond delay="0"/>
                                  </p:stCondLst>
                                  <p:childTnLst>
                                    <p:set>
                                      <p:cBhvr>
                                        <p:cTn id="22" dur="1" fill="hold">
                                          <p:stCondLst>
                                            <p:cond delay="0"/>
                                          </p:stCondLst>
                                        </p:cTn>
                                        <p:tgtEl>
                                          <p:spTgt spid="2"/>
                                        </p:tgtEl>
                                        <p:attrNameLst>
                                          <p:attrName>style.visibility</p:attrName>
                                        </p:attrNameLst>
                                      </p:cBhvr>
                                      <p:to>
                                        <p:strVal val="visible"/>
                                      </p:to>
                                    </p:set>
                                    <p:anim calcmode="lin" valueType="num">
                                      <p:cBhvr additive="base">
                                        <p:cTn id="23" dur="750" fill="hold"/>
                                        <p:tgtEl>
                                          <p:spTgt spid="2"/>
                                        </p:tgtEl>
                                        <p:attrNameLst>
                                          <p:attrName>ppt_x</p:attrName>
                                        </p:attrNameLst>
                                      </p:cBhvr>
                                      <p:tavLst>
                                        <p:tav tm="0">
                                          <p:val>
                                            <p:strVal val="1+#ppt_w/2"/>
                                          </p:val>
                                        </p:tav>
                                        <p:tav tm="100000">
                                          <p:val>
                                            <p:strVal val="#ppt_x"/>
                                          </p:val>
                                        </p:tav>
                                      </p:tavLst>
                                    </p:anim>
                                    <p:anim calcmode="lin" valueType="num">
                                      <p:cBhvr additive="base">
                                        <p:cTn id="24" dur="750" fill="hold"/>
                                        <p:tgtEl>
                                          <p:spTgt spid="2"/>
                                        </p:tgtEl>
                                        <p:attrNameLst>
                                          <p:attrName>ppt_y</p:attrName>
                                        </p:attrNameLst>
                                      </p:cBhvr>
                                      <p:tavLst>
                                        <p:tav tm="0">
                                          <p:val>
                                            <p:strVal val="#ppt_y"/>
                                          </p:val>
                                        </p:tav>
                                        <p:tav tm="100000">
                                          <p:val>
                                            <p:strVal val="#ppt_y"/>
                                          </p:val>
                                        </p:tav>
                                      </p:tavLst>
                                    </p:anim>
                                  </p:childTnLst>
                                </p:cTn>
                              </p:par>
                              <p:par>
                                <p:cTn id="25" presetID="2" presetClass="entr" presetSubtype="2" decel="100000" fill="hold" nodeType="withEffect">
                                  <p:stCondLst>
                                    <p:cond delay="0"/>
                                  </p:stCondLst>
                                  <p:childTnLst>
                                    <p:set>
                                      <p:cBhvr>
                                        <p:cTn id="26" dur="1" fill="hold">
                                          <p:stCondLst>
                                            <p:cond delay="0"/>
                                          </p:stCondLst>
                                        </p:cTn>
                                        <p:tgtEl>
                                          <p:spTgt spid="66"/>
                                        </p:tgtEl>
                                        <p:attrNameLst>
                                          <p:attrName>style.visibility</p:attrName>
                                        </p:attrNameLst>
                                      </p:cBhvr>
                                      <p:to>
                                        <p:strVal val="visible"/>
                                      </p:to>
                                    </p:set>
                                    <p:anim calcmode="lin" valueType="num">
                                      <p:cBhvr additive="base">
                                        <p:cTn id="27" dur="750" fill="hold"/>
                                        <p:tgtEl>
                                          <p:spTgt spid="66"/>
                                        </p:tgtEl>
                                        <p:attrNameLst>
                                          <p:attrName>ppt_x</p:attrName>
                                        </p:attrNameLst>
                                      </p:cBhvr>
                                      <p:tavLst>
                                        <p:tav tm="0">
                                          <p:val>
                                            <p:strVal val="1+#ppt_w/2"/>
                                          </p:val>
                                        </p:tav>
                                        <p:tav tm="100000">
                                          <p:val>
                                            <p:strVal val="#ppt_x"/>
                                          </p:val>
                                        </p:tav>
                                      </p:tavLst>
                                    </p:anim>
                                    <p:anim calcmode="lin" valueType="num">
                                      <p:cBhvr additive="base">
                                        <p:cTn id="28" dur="750" fill="hold"/>
                                        <p:tgtEl>
                                          <p:spTgt spid="66"/>
                                        </p:tgtEl>
                                        <p:attrNameLst>
                                          <p:attrName>ppt_y</p:attrName>
                                        </p:attrNameLst>
                                      </p:cBhvr>
                                      <p:tavLst>
                                        <p:tav tm="0">
                                          <p:val>
                                            <p:strVal val="#ppt_y"/>
                                          </p:val>
                                        </p:tav>
                                        <p:tav tm="100000">
                                          <p:val>
                                            <p:strVal val="#ppt_y"/>
                                          </p:val>
                                        </p:tav>
                                      </p:tavLst>
                                    </p:anim>
                                  </p:childTnLst>
                                </p:cTn>
                              </p:par>
                              <p:par>
                                <p:cTn id="29" presetID="2" presetClass="entr" presetSubtype="2" decel="100000" fill="hold" nodeType="withEffect">
                                  <p:stCondLst>
                                    <p:cond delay="0"/>
                                  </p:stCondLst>
                                  <p:childTnLst>
                                    <p:set>
                                      <p:cBhvr>
                                        <p:cTn id="30" dur="1" fill="hold">
                                          <p:stCondLst>
                                            <p:cond delay="0"/>
                                          </p:stCondLst>
                                        </p:cTn>
                                        <p:tgtEl>
                                          <p:spTgt spid="132"/>
                                        </p:tgtEl>
                                        <p:attrNameLst>
                                          <p:attrName>style.visibility</p:attrName>
                                        </p:attrNameLst>
                                      </p:cBhvr>
                                      <p:to>
                                        <p:strVal val="visible"/>
                                      </p:to>
                                    </p:set>
                                    <p:anim calcmode="lin" valueType="num">
                                      <p:cBhvr additive="base">
                                        <p:cTn id="31" dur="750" fill="hold"/>
                                        <p:tgtEl>
                                          <p:spTgt spid="132"/>
                                        </p:tgtEl>
                                        <p:attrNameLst>
                                          <p:attrName>ppt_x</p:attrName>
                                        </p:attrNameLst>
                                      </p:cBhvr>
                                      <p:tavLst>
                                        <p:tav tm="0">
                                          <p:val>
                                            <p:strVal val="1+#ppt_w/2"/>
                                          </p:val>
                                        </p:tav>
                                        <p:tav tm="100000">
                                          <p:val>
                                            <p:strVal val="#ppt_x"/>
                                          </p:val>
                                        </p:tav>
                                      </p:tavLst>
                                    </p:anim>
                                    <p:anim calcmode="lin" valueType="num">
                                      <p:cBhvr additive="base">
                                        <p:cTn id="32" dur="750" fill="hold"/>
                                        <p:tgtEl>
                                          <p:spTgt spid="132"/>
                                        </p:tgtEl>
                                        <p:attrNameLst>
                                          <p:attrName>ppt_y</p:attrName>
                                        </p:attrNameLst>
                                      </p:cBhvr>
                                      <p:tavLst>
                                        <p:tav tm="0">
                                          <p:val>
                                            <p:strVal val="#ppt_y"/>
                                          </p:val>
                                        </p:tav>
                                        <p:tav tm="100000">
                                          <p:val>
                                            <p:strVal val="#ppt_y"/>
                                          </p:val>
                                        </p:tav>
                                      </p:tavLst>
                                    </p:anim>
                                  </p:childTnLst>
                                </p:cTn>
                              </p:par>
                              <p:par>
                                <p:cTn id="33" presetID="2" presetClass="entr" presetSubtype="2" decel="100000" fill="hold" grpId="0" nodeType="withEffect">
                                  <p:stCondLst>
                                    <p:cond delay="0"/>
                                  </p:stCondLst>
                                  <p:childTnLst>
                                    <p:set>
                                      <p:cBhvr>
                                        <p:cTn id="34" dur="1" fill="hold">
                                          <p:stCondLst>
                                            <p:cond delay="0"/>
                                          </p:stCondLst>
                                        </p:cTn>
                                        <p:tgtEl>
                                          <p:spTgt spid="213"/>
                                        </p:tgtEl>
                                        <p:attrNameLst>
                                          <p:attrName>style.visibility</p:attrName>
                                        </p:attrNameLst>
                                      </p:cBhvr>
                                      <p:to>
                                        <p:strVal val="visible"/>
                                      </p:to>
                                    </p:set>
                                    <p:anim calcmode="lin" valueType="num">
                                      <p:cBhvr additive="base">
                                        <p:cTn id="35" dur="750" fill="hold"/>
                                        <p:tgtEl>
                                          <p:spTgt spid="213"/>
                                        </p:tgtEl>
                                        <p:attrNameLst>
                                          <p:attrName>ppt_x</p:attrName>
                                        </p:attrNameLst>
                                      </p:cBhvr>
                                      <p:tavLst>
                                        <p:tav tm="0">
                                          <p:val>
                                            <p:strVal val="1+#ppt_w/2"/>
                                          </p:val>
                                        </p:tav>
                                        <p:tav tm="100000">
                                          <p:val>
                                            <p:strVal val="#ppt_x"/>
                                          </p:val>
                                        </p:tav>
                                      </p:tavLst>
                                    </p:anim>
                                    <p:anim calcmode="lin" valueType="num">
                                      <p:cBhvr additive="base">
                                        <p:cTn id="36" dur="750" fill="hold"/>
                                        <p:tgtEl>
                                          <p:spTgt spid="213"/>
                                        </p:tgtEl>
                                        <p:attrNameLst>
                                          <p:attrName>ppt_y</p:attrName>
                                        </p:attrNameLst>
                                      </p:cBhvr>
                                      <p:tavLst>
                                        <p:tav tm="0">
                                          <p:val>
                                            <p:strVal val="#ppt_y"/>
                                          </p:val>
                                        </p:tav>
                                        <p:tav tm="100000">
                                          <p:val>
                                            <p:strVal val="#ppt_y"/>
                                          </p:val>
                                        </p:tav>
                                      </p:tavLst>
                                    </p:anim>
                                  </p:childTnLst>
                                </p:cTn>
                              </p:par>
                              <p:par>
                                <p:cTn id="37" presetID="2" presetClass="entr" presetSubtype="2" decel="100000" fill="hold" nodeType="withEffect">
                                  <p:stCondLst>
                                    <p:cond delay="0"/>
                                  </p:stCondLst>
                                  <p:childTnLst>
                                    <p:set>
                                      <p:cBhvr>
                                        <p:cTn id="38" dur="1" fill="hold">
                                          <p:stCondLst>
                                            <p:cond delay="0"/>
                                          </p:stCondLst>
                                        </p:cTn>
                                        <p:tgtEl>
                                          <p:spTgt spid="29"/>
                                        </p:tgtEl>
                                        <p:attrNameLst>
                                          <p:attrName>style.visibility</p:attrName>
                                        </p:attrNameLst>
                                      </p:cBhvr>
                                      <p:to>
                                        <p:strVal val="visible"/>
                                      </p:to>
                                    </p:set>
                                    <p:anim calcmode="lin" valueType="num">
                                      <p:cBhvr additive="base">
                                        <p:cTn id="39" dur="750" fill="hold"/>
                                        <p:tgtEl>
                                          <p:spTgt spid="29"/>
                                        </p:tgtEl>
                                        <p:attrNameLst>
                                          <p:attrName>ppt_x</p:attrName>
                                        </p:attrNameLst>
                                      </p:cBhvr>
                                      <p:tavLst>
                                        <p:tav tm="0">
                                          <p:val>
                                            <p:strVal val="1+#ppt_w/2"/>
                                          </p:val>
                                        </p:tav>
                                        <p:tav tm="100000">
                                          <p:val>
                                            <p:strVal val="#ppt_x"/>
                                          </p:val>
                                        </p:tav>
                                      </p:tavLst>
                                    </p:anim>
                                    <p:anim calcmode="lin" valueType="num">
                                      <p:cBhvr additive="base">
                                        <p:cTn id="40" dur="750" fill="hold"/>
                                        <p:tgtEl>
                                          <p:spTgt spid="29"/>
                                        </p:tgtEl>
                                        <p:attrNameLst>
                                          <p:attrName>ppt_y</p:attrName>
                                        </p:attrNameLst>
                                      </p:cBhvr>
                                      <p:tavLst>
                                        <p:tav tm="0">
                                          <p:val>
                                            <p:strVal val="#ppt_y"/>
                                          </p:val>
                                        </p:tav>
                                        <p:tav tm="100000">
                                          <p:val>
                                            <p:strVal val="#ppt_y"/>
                                          </p:val>
                                        </p:tav>
                                      </p:tavLst>
                                    </p:anim>
                                  </p:childTnLst>
                                </p:cTn>
                              </p:par>
                              <p:par>
                                <p:cTn id="41" presetID="2" presetClass="entr" presetSubtype="2" decel="100000" fill="hold" nodeType="withEffect">
                                  <p:stCondLst>
                                    <p:cond delay="0"/>
                                  </p:stCondLst>
                                  <p:childTnLst>
                                    <p:set>
                                      <p:cBhvr>
                                        <p:cTn id="42" dur="1" fill="hold">
                                          <p:stCondLst>
                                            <p:cond delay="0"/>
                                          </p:stCondLst>
                                        </p:cTn>
                                        <p:tgtEl>
                                          <p:spTgt spid="215"/>
                                        </p:tgtEl>
                                        <p:attrNameLst>
                                          <p:attrName>style.visibility</p:attrName>
                                        </p:attrNameLst>
                                      </p:cBhvr>
                                      <p:to>
                                        <p:strVal val="visible"/>
                                      </p:to>
                                    </p:set>
                                    <p:anim calcmode="lin" valueType="num">
                                      <p:cBhvr additive="base">
                                        <p:cTn id="43" dur="750" fill="hold"/>
                                        <p:tgtEl>
                                          <p:spTgt spid="215"/>
                                        </p:tgtEl>
                                        <p:attrNameLst>
                                          <p:attrName>ppt_x</p:attrName>
                                        </p:attrNameLst>
                                      </p:cBhvr>
                                      <p:tavLst>
                                        <p:tav tm="0">
                                          <p:val>
                                            <p:strVal val="1+#ppt_w/2"/>
                                          </p:val>
                                        </p:tav>
                                        <p:tav tm="100000">
                                          <p:val>
                                            <p:strVal val="#ppt_x"/>
                                          </p:val>
                                        </p:tav>
                                      </p:tavLst>
                                    </p:anim>
                                    <p:anim calcmode="lin" valueType="num">
                                      <p:cBhvr additive="base">
                                        <p:cTn id="44" dur="750" fill="hold"/>
                                        <p:tgtEl>
                                          <p:spTgt spid="215"/>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8" decel="100000" fill="hold" grpId="0" nodeType="clickEffect">
                                  <p:stCondLst>
                                    <p:cond delay="0"/>
                                  </p:stCondLst>
                                  <p:childTnLst>
                                    <p:set>
                                      <p:cBhvr>
                                        <p:cTn id="48" dur="1" fill="hold">
                                          <p:stCondLst>
                                            <p:cond delay="0"/>
                                          </p:stCondLst>
                                        </p:cTn>
                                        <p:tgtEl>
                                          <p:spTgt spid="293"/>
                                        </p:tgtEl>
                                        <p:attrNameLst>
                                          <p:attrName>style.visibility</p:attrName>
                                        </p:attrNameLst>
                                      </p:cBhvr>
                                      <p:to>
                                        <p:strVal val="visible"/>
                                      </p:to>
                                    </p:set>
                                    <p:anim calcmode="lin" valueType="num">
                                      <p:cBhvr additive="base">
                                        <p:cTn id="49" dur="750" fill="hold"/>
                                        <p:tgtEl>
                                          <p:spTgt spid="293"/>
                                        </p:tgtEl>
                                        <p:attrNameLst>
                                          <p:attrName>ppt_x</p:attrName>
                                        </p:attrNameLst>
                                      </p:cBhvr>
                                      <p:tavLst>
                                        <p:tav tm="0">
                                          <p:val>
                                            <p:strVal val="0-#ppt_w/2"/>
                                          </p:val>
                                        </p:tav>
                                        <p:tav tm="100000">
                                          <p:val>
                                            <p:strVal val="#ppt_x"/>
                                          </p:val>
                                        </p:tav>
                                      </p:tavLst>
                                    </p:anim>
                                    <p:anim calcmode="lin" valueType="num">
                                      <p:cBhvr additive="base">
                                        <p:cTn id="50" dur="750" fill="hold"/>
                                        <p:tgtEl>
                                          <p:spTgt spid="293"/>
                                        </p:tgtEl>
                                        <p:attrNameLst>
                                          <p:attrName>ppt_y</p:attrName>
                                        </p:attrNameLst>
                                      </p:cBhvr>
                                      <p:tavLst>
                                        <p:tav tm="0">
                                          <p:val>
                                            <p:strVal val="#ppt_y"/>
                                          </p:val>
                                        </p:tav>
                                        <p:tav tm="100000">
                                          <p:val>
                                            <p:strVal val="#ppt_y"/>
                                          </p:val>
                                        </p:tav>
                                      </p:tavLst>
                                    </p:anim>
                                  </p:childTnLst>
                                </p:cTn>
                              </p:par>
                              <p:par>
                                <p:cTn id="51" presetID="2" presetClass="entr" presetSubtype="8" decel="100000" fill="hold" nodeType="withEffect">
                                  <p:stCondLst>
                                    <p:cond delay="0"/>
                                  </p:stCondLst>
                                  <p:childTnLst>
                                    <p:set>
                                      <p:cBhvr>
                                        <p:cTn id="52" dur="1" fill="hold">
                                          <p:stCondLst>
                                            <p:cond delay="0"/>
                                          </p:stCondLst>
                                        </p:cTn>
                                        <p:tgtEl>
                                          <p:spTgt spid="6"/>
                                        </p:tgtEl>
                                        <p:attrNameLst>
                                          <p:attrName>style.visibility</p:attrName>
                                        </p:attrNameLst>
                                      </p:cBhvr>
                                      <p:to>
                                        <p:strVal val="visible"/>
                                      </p:to>
                                    </p:set>
                                    <p:anim calcmode="lin" valueType="num">
                                      <p:cBhvr additive="base">
                                        <p:cTn id="53" dur="750" fill="hold"/>
                                        <p:tgtEl>
                                          <p:spTgt spid="6"/>
                                        </p:tgtEl>
                                        <p:attrNameLst>
                                          <p:attrName>ppt_x</p:attrName>
                                        </p:attrNameLst>
                                      </p:cBhvr>
                                      <p:tavLst>
                                        <p:tav tm="0">
                                          <p:val>
                                            <p:strVal val="0-#ppt_w/2"/>
                                          </p:val>
                                        </p:tav>
                                        <p:tav tm="100000">
                                          <p:val>
                                            <p:strVal val="#ppt_x"/>
                                          </p:val>
                                        </p:tav>
                                      </p:tavLst>
                                    </p:anim>
                                    <p:anim calcmode="lin" valueType="num">
                                      <p:cBhvr additive="base">
                                        <p:cTn id="54" dur="750" fill="hold"/>
                                        <p:tgtEl>
                                          <p:spTgt spid="6"/>
                                        </p:tgtEl>
                                        <p:attrNameLst>
                                          <p:attrName>ppt_y</p:attrName>
                                        </p:attrNameLst>
                                      </p:cBhvr>
                                      <p:tavLst>
                                        <p:tav tm="0">
                                          <p:val>
                                            <p:strVal val="#ppt_y"/>
                                          </p:val>
                                        </p:tav>
                                        <p:tav tm="100000">
                                          <p:val>
                                            <p:strVal val="#ppt_y"/>
                                          </p:val>
                                        </p:tav>
                                      </p:tavLst>
                                    </p:anim>
                                  </p:childTnLst>
                                </p:cTn>
                              </p:par>
                              <p:par>
                                <p:cTn id="55" presetID="2" presetClass="entr" presetSubtype="8" decel="100000" fill="hold" nodeType="withEffect">
                                  <p:stCondLst>
                                    <p:cond delay="0"/>
                                  </p:stCondLst>
                                  <p:childTnLst>
                                    <p:set>
                                      <p:cBhvr>
                                        <p:cTn id="56" dur="1" fill="hold">
                                          <p:stCondLst>
                                            <p:cond delay="0"/>
                                          </p:stCondLst>
                                        </p:cTn>
                                        <p:tgtEl>
                                          <p:spTgt spid="149"/>
                                        </p:tgtEl>
                                        <p:attrNameLst>
                                          <p:attrName>style.visibility</p:attrName>
                                        </p:attrNameLst>
                                      </p:cBhvr>
                                      <p:to>
                                        <p:strVal val="visible"/>
                                      </p:to>
                                    </p:set>
                                    <p:anim calcmode="lin" valueType="num">
                                      <p:cBhvr additive="base">
                                        <p:cTn id="57" dur="750" fill="hold"/>
                                        <p:tgtEl>
                                          <p:spTgt spid="149"/>
                                        </p:tgtEl>
                                        <p:attrNameLst>
                                          <p:attrName>ppt_x</p:attrName>
                                        </p:attrNameLst>
                                      </p:cBhvr>
                                      <p:tavLst>
                                        <p:tav tm="0">
                                          <p:val>
                                            <p:strVal val="0-#ppt_w/2"/>
                                          </p:val>
                                        </p:tav>
                                        <p:tav tm="100000">
                                          <p:val>
                                            <p:strVal val="#ppt_x"/>
                                          </p:val>
                                        </p:tav>
                                      </p:tavLst>
                                    </p:anim>
                                    <p:anim calcmode="lin" valueType="num">
                                      <p:cBhvr additive="base">
                                        <p:cTn id="58" dur="750" fill="hold"/>
                                        <p:tgtEl>
                                          <p:spTgt spid="149"/>
                                        </p:tgtEl>
                                        <p:attrNameLst>
                                          <p:attrName>ppt_y</p:attrName>
                                        </p:attrNameLst>
                                      </p:cBhvr>
                                      <p:tavLst>
                                        <p:tav tm="0">
                                          <p:val>
                                            <p:strVal val="#ppt_y"/>
                                          </p:val>
                                        </p:tav>
                                        <p:tav tm="100000">
                                          <p:val>
                                            <p:strVal val="#ppt_y"/>
                                          </p:val>
                                        </p:tav>
                                      </p:tavLst>
                                    </p:anim>
                                  </p:childTnLst>
                                </p:cTn>
                              </p:par>
                              <p:par>
                                <p:cTn id="59" presetID="2" presetClass="entr" presetSubtype="8" decel="100000" fill="hold" grpId="0" nodeType="withEffect">
                                  <p:stCondLst>
                                    <p:cond delay="0"/>
                                  </p:stCondLst>
                                  <p:childTnLst>
                                    <p:set>
                                      <p:cBhvr>
                                        <p:cTn id="60" dur="1" fill="hold">
                                          <p:stCondLst>
                                            <p:cond delay="0"/>
                                          </p:stCondLst>
                                        </p:cTn>
                                        <p:tgtEl>
                                          <p:spTgt spid="20"/>
                                        </p:tgtEl>
                                        <p:attrNameLst>
                                          <p:attrName>style.visibility</p:attrName>
                                        </p:attrNameLst>
                                      </p:cBhvr>
                                      <p:to>
                                        <p:strVal val="visible"/>
                                      </p:to>
                                    </p:set>
                                    <p:anim calcmode="lin" valueType="num">
                                      <p:cBhvr additive="base">
                                        <p:cTn id="61" dur="750" fill="hold"/>
                                        <p:tgtEl>
                                          <p:spTgt spid="20"/>
                                        </p:tgtEl>
                                        <p:attrNameLst>
                                          <p:attrName>ppt_x</p:attrName>
                                        </p:attrNameLst>
                                      </p:cBhvr>
                                      <p:tavLst>
                                        <p:tav tm="0">
                                          <p:val>
                                            <p:strVal val="0-#ppt_w/2"/>
                                          </p:val>
                                        </p:tav>
                                        <p:tav tm="100000">
                                          <p:val>
                                            <p:strVal val="#ppt_x"/>
                                          </p:val>
                                        </p:tav>
                                      </p:tavLst>
                                    </p:anim>
                                    <p:anim calcmode="lin" valueType="num">
                                      <p:cBhvr additive="base">
                                        <p:cTn id="62" dur="750" fill="hold"/>
                                        <p:tgtEl>
                                          <p:spTgt spid="20"/>
                                        </p:tgtEl>
                                        <p:attrNameLst>
                                          <p:attrName>ppt_y</p:attrName>
                                        </p:attrNameLst>
                                      </p:cBhvr>
                                      <p:tavLst>
                                        <p:tav tm="0">
                                          <p:val>
                                            <p:strVal val="#ppt_y"/>
                                          </p:val>
                                        </p:tav>
                                        <p:tav tm="100000">
                                          <p:val>
                                            <p:strVal val="#ppt_y"/>
                                          </p:val>
                                        </p:tav>
                                      </p:tavLst>
                                    </p:anim>
                                  </p:childTnLst>
                                </p:cTn>
                              </p:par>
                              <p:par>
                                <p:cTn id="63" presetID="2" presetClass="entr" presetSubtype="8" decel="100000" fill="hold" nodeType="withEffect">
                                  <p:stCondLst>
                                    <p:cond delay="0"/>
                                  </p:stCondLst>
                                  <p:childTnLst>
                                    <p:set>
                                      <p:cBhvr>
                                        <p:cTn id="64" dur="1" fill="hold">
                                          <p:stCondLst>
                                            <p:cond delay="0"/>
                                          </p:stCondLst>
                                        </p:cTn>
                                        <p:tgtEl>
                                          <p:spTgt spid="216"/>
                                        </p:tgtEl>
                                        <p:attrNameLst>
                                          <p:attrName>style.visibility</p:attrName>
                                        </p:attrNameLst>
                                      </p:cBhvr>
                                      <p:to>
                                        <p:strVal val="visible"/>
                                      </p:to>
                                    </p:set>
                                    <p:anim calcmode="lin" valueType="num">
                                      <p:cBhvr additive="base">
                                        <p:cTn id="65" dur="750" fill="hold"/>
                                        <p:tgtEl>
                                          <p:spTgt spid="216"/>
                                        </p:tgtEl>
                                        <p:attrNameLst>
                                          <p:attrName>ppt_x</p:attrName>
                                        </p:attrNameLst>
                                      </p:cBhvr>
                                      <p:tavLst>
                                        <p:tav tm="0">
                                          <p:val>
                                            <p:strVal val="0-#ppt_w/2"/>
                                          </p:val>
                                        </p:tav>
                                        <p:tav tm="100000">
                                          <p:val>
                                            <p:strVal val="#ppt_x"/>
                                          </p:val>
                                        </p:tav>
                                      </p:tavLst>
                                    </p:anim>
                                    <p:anim calcmode="lin" valueType="num">
                                      <p:cBhvr additive="base">
                                        <p:cTn id="66" dur="750" fill="hold"/>
                                        <p:tgtEl>
                                          <p:spTgt spid="216"/>
                                        </p:tgtEl>
                                        <p:attrNameLst>
                                          <p:attrName>ppt_y</p:attrName>
                                        </p:attrNameLst>
                                      </p:cBhvr>
                                      <p:tavLst>
                                        <p:tav tm="0">
                                          <p:val>
                                            <p:strVal val="#ppt_y"/>
                                          </p:val>
                                        </p:tav>
                                        <p:tav tm="100000">
                                          <p:val>
                                            <p:strVal val="#ppt_y"/>
                                          </p:val>
                                        </p:tav>
                                      </p:tavLst>
                                    </p:anim>
                                  </p:childTnLst>
                                </p:cTn>
                              </p:par>
                              <p:par>
                                <p:cTn id="67" presetID="2" presetClass="entr" presetSubtype="8" decel="100000" fill="hold" nodeType="withEffect">
                                  <p:stCondLst>
                                    <p:cond delay="0"/>
                                  </p:stCondLst>
                                  <p:childTnLst>
                                    <p:set>
                                      <p:cBhvr>
                                        <p:cTn id="68" dur="1" fill="hold">
                                          <p:stCondLst>
                                            <p:cond delay="0"/>
                                          </p:stCondLst>
                                        </p:cTn>
                                        <p:tgtEl>
                                          <p:spTgt spid="217"/>
                                        </p:tgtEl>
                                        <p:attrNameLst>
                                          <p:attrName>style.visibility</p:attrName>
                                        </p:attrNameLst>
                                      </p:cBhvr>
                                      <p:to>
                                        <p:strVal val="visible"/>
                                      </p:to>
                                    </p:set>
                                    <p:anim calcmode="lin" valueType="num">
                                      <p:cBhvr additive="base">
                                        <p:cTn id="69" dur="750" fill="hold"/>
                                        <p:tgtEl>
                                          <p:spTgt spid="217"/>
                                        </p:tgtEl>
                                        <p:attrNameLst>
                                          <p:attrName>ppt_x</p:attrName>
                                        </p:attrNameLst>
                                      </p:cBhvr>
                                      <p:tavLst>
                                        <p:tav tm="0">
                                          <p:val>
                                            <p:strVal val="0-#ppt_w/2"/>
                                          </p:val>
                                        </p:tav>
                                        <p:tav tm="100000">
                                          <p:val>
                                            <p:strVal val="#ppt_x"/>
                                          </p:val>
                                        </p:tav>
                                      </p:tavLst>
                                    </p:anim>
                                    <p:anim calcmode="lin" valueType="num">
                                      <p:cBhvr additive="base">
                                        <p:cTn id="70" dur="750" fill="hold"/>
                                        <p:tgtEl>
                                          <p:spTgt spid="217"/>
                                        </p:tgtEl>
                                        <p:attrNameLst>
                                          <p:attrName>ppt_y</p:attrName>
                                        </p:attrNameLst>
                                      </p:cBhvr>
                                      <p:tavLst>
                                        <p:tav tm="0">
                                          <p:val>
                                            <p:strVal val="#ppt_y"/>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22" presetClass="entr" presetSubtype="8" fill="hold" nodeType="clickEffect">
                                  <p:stCondLst>
                                    <p:cond delay="0"/>
                                  </p:stCondLst>
                                  <p:childTnLst>
                                    <p:set>
                                      <p:cBhvr>
                                        <p:cTn id="74" dur="1" fill="hold">
                                          <p:stCondLst>
                                            <p:cond delay="0"/>
                                          </p:stCondLst>
                                        </p:cTn>
                                        <p:tgtEl>
                                          <p:spTgt spid="357"/>
                                        </p:tgtEl>
                                        <p:attrNameLst>
                                          <p:attrName>style.visibility</p:attrName>
                                        </p:attrNameLst>
                                      </p:cBhvr>
                                      <p:to>
                                        <p:strVal val="visible"/>
                                      </p:to>
                                    </p:set>
                                    <p:animEffect transition="in" filter="wipe(left)">
                                      <p:cBhvr>
                                        <p:cTn id="75" dur="500"/>
                                        <p:tgtEl>
                                          <p:spTgt spid="357"/>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150"/>
                                        </p:tgtEl>
                                        <p:attrNameLst>
                                          <p:attrName>style.visibility</p:attrName>
                                        </p:attrNameLst>
                                      </p:cBhvr>
                                      <p:to>
                                        <p:strVal val="visible"/>
                                      </p:to>
                                    </p:set>
                                    <p:animEffect transition="in" filter="fade">
                                      <p:cBhvr>
                                        <p:cTn id="78" dur="500"/>
                                        <p:tgtEl>
                                          <p:spTgt spid="150"/>
                                        </p:tgtEl>
                                      </p:cBhvr>
                                    </p:animEffect>
                                  </p:childTnLst>
                                </p:cTn>
                              </p:par>
                              <p:par>
                                <p:cTn id="79" presetID="10" presetClass="entr" presetSubtype="0" fill="hold" nodeType="withEffect">
                                  <p:stCondLst>
                                    <p:cond delay="0"/>
                                  </p:stCondLst>
                                  <p:childTnLst>
                                    <p:set>
                                      <p:cBhvr>
                                        <p:cTn id="80" dur="1" fill="hold">
                                          <p:stCondLst>
                                            <p:cond delay="0"/>
                                          </p:stCondLst>
                                        </p:cTn>
                                        <p:tgtEl>
                                          <p:spTgt spid="148"/>
                                        </p:tgtEl>
                                        <p:attrNameLst>
                                          <p:attrName>style.visibility</p:attrName>
                                        </p:attrNameLst>
                                      </p:cBhvr>
                                      <p:to>
                                        <p:strVal val="visible"/>
                                      </p:to>
                                    </p:set>
                                    <p:animEffect transition="in" filter="fade">
                                      <p:cBhvr>
                                        <p:cTn id="81" dur="500"/>
                                        <p:tgtEl>
                                          <p:spTgt spid="148"/>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grpId="0" nodeType="clickEffect">
                                  <p:stCondLst>
                                    <p:cond delay="0"/>
                                  </p:stCondLst>
                                  <p:childTnLst>
                                    <p:set>
                                      <p:cBhvr>
                                        <p:cTn id="85" dur="1" fill="hold">
                                          <p:stCondLst>
                                            <p:cond delay="0"/>
                                          </p:stCondLst>
                                        </p:cTn>
                                        <p:tgtEl>
                                          <p:spTgt spid="125"/>
                                        </p:tgtEl>
                                        <p:attrNameLst>
                                          <p:attrName>style.visibility</p:attrName>
                                        </p:attrNameLst>
                                      </p:cBhvr>
                                      <p:to>
                                        <p:strVal val="visible"/>
                                      </p:to>
                                    </p:set>
                                    <p:animEffect transition="in" filter="fade">
                                      <p:cBhvr>
                                        <p:cTn id="86" dur="500"/>
                                        <p:tgtEl>
                                          <p:spTgt spid="125"/>
                                        </p:tgtEl>
                                      </p:cBhvr>
                                    </p:animEffect>
                                  </p:childTnLst>
                                </p:cTn>
                              </p:par>
                            </p:childTnLst>
                          </p:cTn>
                        </p:par>
                        <p:par>
                          <p:cTn id="87" fill="hold">
                            <p:stCondLst>
                              <p:cond delay="500"/>
                            </p:stCondLst>
                            <p:childTnLst>
                              <p:par>
                                <p:cTn id="88" presetID="10" presetClass="entr" presetSubtype="0" fill="hold" nodeType="afterEffect">
                                  <p:stCondLst>
                                    <p:cond delay="0"/>
                                  </p:stCondLst>
                                  <p:childTnLst>
                                    <p:set>
                                      <p:cBhvr>
                                        <p:cTn id="89" dur="1" fill="hold">
                                          <p:stCondLst>
                                            <p:cond delay="0"/>
                                          </p:stCondLst>
                                        </p:cTn>
                                        <p:tgtEl>
                                          <p:spTgt spid="28"/>
                                        </p:tgtEl>
                                        <p:attrNameLst>
                                          <p:attrName>style.visibility</p:attrName>
                                        </p:attrNameLst>
                                      </p:cBhvr>
                                      <p:to>
                                        <p:strVal val="visible"/>
                                      </p:to>
                                    </p:set>
                                    <p:animEffect transition="in" filter="fade">
                                      <p:cBhvr>
                                        <p:cTn id="90" dur="500"/>
                                        <p:tgtEl>
                                          <p:spTgt spid="28"/>
                                        </p:tgtEl>
                                      </p:cBhvr>
                                    </p:animEffect>
                                  </p:childTnLst>
                                </p:cTn>
                              </p:par>
                            </p:childTnLst>
                          </p:cTn>
                        </p:par>
                      </p:childTnLst>
                    </p:cTn>
                  </p:par>
                  <p:par>
                    <p:cTn id="91" fill="hold">
                      <p:stCondLst>
                        <p:cond delay="indefinite"/>
                      </p:stCondLst>
                      <p:childTnLst>
                        <p:par>
                          <p:cTn id="92" fill="hold">
                            <p:stCondLst>
                              <p:cond delay="0"/>
                            </p:stCondLst>
                            <p:childTnLst>
                              <p:par>
                                <p:cTn id="93" presetID="22" presetClass="entr" presetSubtype="8" fill="hold" nodeType="clickEffect">
                                  <p:stCondLst>
                                    <p:cond delay="0"/>
                                  </p:stCondLst>
                                  <p:childTnLst>
                                    <p:set>
                                      <p:cBhvr>
                                        <p:cTn id="94" dur="1" fill="hold">
                                          <p:stCondLst>
                                            <p:cond delay="0"/>
                                          </p:stCondLst>
                                        </p:cTn>
                                        <p:tgtEl>
                                          <p:spTgt spid="289"/>
                                        </p:tgtEl>
                                        <p:attrNameLst>
                                          <p:attrName>style.visibility</p:attrName>
                                        </p:attrNameLst>
                                      </p:cBhvr>
                                      <p:to>
                                        <p:strVal val="visible"/>
                                      </p:to>
                                    </p:set>
                                    <p:animEffect transition="in" filter="wipe(left)">
                                      <p:cBhvr>
                                        <p:cTn id="95" dur="500"/>
                                        <p:tgtEl>
                                          <p:spTgt spid="289"/>
                                        </p:tgtEl>
                                      </p:cBhvr>
                                    </p:animEffect>
                                  </p:childTnLst>
                                </p:cTn>
                              </p:par>
                              <p:par>
                                <p:cTn id="96" presetID="10" presetClass="entr" presetSubtype="0" fill="hold" grpId="0" nodeType="withEffect">
                                  <p:stCondLst>
                                    <p:cond delay="0"/>
                                  </p:stCondLst>
                                  <p:childTnLst>
                                    <p:set>
                                      <p:cBhvr>
                                        <p:cTn id="97" dur="1" fill="hold">
                                          <p:stCondLst>
                                            <p:cond delay="0"/>
                                          </p:stCondLst>
                                        </p:cTn>
                                        <p:tgtEl>
                                          <p:spTgt spid="129"/>
                                        </p:tgtEl>
                                        <p:attrNameLst>
                                          <p:attrName>style.visibility</p:attrName>
                                        </p:attrNameLst>
                                      </p:cBhvr>
                                      <p:to>
                                        <p:strVal val="visible"/>
                                      </p:to>
                                    </p:set>
                                    <p:animEffect transition="in" filter="fade">
                                      <p:cBhvr>
                                        <p:cTn id="98" dur="500"/>
                                        <p:tgtEl>
                                          <p:spTgt spid="129"/>
                                        </p:tgtEl>
                                      </p:cBhvr>
                                    </p:animEffect>
                                  </p:childTnLst>
                                </p:cTn>
                              </p:par>
                              <p:par>
                                <p:cTn id="99" presetID="10" presetClass="entr" presetSubtype="0" fill="hold" grpId="0" nodeType="withEffect">
                                  <p:stCondLst>
                                    <p:cond delay="0"/>
                                  </p:stCondLst>
                                  <p:childTnLst>
                                    <p:set>
                                      <p:cBhvr>
                                        <p:cTn id="100" dur="1" fill="hold">
                                          <p:stCondLst>
                                            <p:cond delay="0"/>
                                          </p:stCondLst>
                                        </p:cTn>
                                        <p:tgtEl>
                                          <p:spTgt spid="178"/>
                                        </p:tgtEl>
                                        <p:attrNameLst>
                                          <p:attrName>style.visibility</p:attrName>
                                        </p:attrNameLst>
                                      </p:cBhvr>
                                      <p:to>
                                        <p:strVal val="visible"/>
                                      </p:to>
                                    </p:set>
                                    <p:animEffect transition="in" filter="fade">
                                      <p:cBhvr>
                                        <p:cTn id="101" dur="500"/>
                                        <p:tgtEl>
                                          <p:spTgt spid="178"/>
                                        </p:tgtEl>
                                      </p:cBhvr>
                                    </p:animEffect>
                                  </p:childTnLst>
                                </p:cTn>
                              </p:par>
                              <p:par>
                                <p:cTn id="102" presetID="10" presetClass="entr" presetSubtype="0" fill="hold" grpId="0" nodeType="withEffect">
                                  <p:stCondLst>
                                    <p:cond delay="0"/>
                                  </p:stCondLst>
                                  <p:childTnLst>
                                    <p:set>
                                      <p:cBhvr>
                                        <p:cTn id="103" dur="1" fill="hold">
                                          <p:stCondLst>
                                            <p:cond delay="0"/>
                                          </p:stCondLst>
                                        </p:cTn>
                                        <p:tgtEl>
                                          <p:spTgt spid="311"/>
                                        </p:tgtEl>
                                        <p:attrNameLst>
                                          <p:attrName>style.visibility</p:attrName>
                                        </p:attrNameLst>
                                      </p:cBhvr>
                                      <p:to>
                                        <p:strVal val="visible"/>
                                      </p:to>
                                    </p:set>
                                    <p:animEffect transition="in" filter="fade">
                                      <p:cBhvr>
                                        <p:cTn id="104" dur="500"/>
                                        <p:tgtEl>
                                          <p:spTgt spid="311"/>
                                        </p:tgtEl>
                                      </p:cBhvr>
                                    </p:animEffect>
                                  </p:childTnLst>
                                </p:cTn>
                              </p:par>
                            </p:childTnLst>
                          </p:cTn>
                        </p:par>
                        <p:par>
                          <p:cTn id="105" fill="hold">
                            <p:stCondLst>
                              <p:cond delay="500"/>
                            </p:stCondLst>
                            <p:childTnLst>
                              <p:par>
                                <p:cTn id="106" presetID="10" presetClass="entr" presetSubtype="0" fill="hold" nodeType="afterEffect">
                                  <p:stCondLst>
                                    <p:cond delay="0"/>
                                  </p:stCondLst>
                                  <p:childTnLst>
                                    <p:set>
                                      <p:cBhvr>
                                        <p:cTn id="107" dur="1" fill="hold">
                                          <p:stCondLst>
                                            <p:cond delay="0"/>
                                          </p:stCondLst>
                                        </p:cTn>
                                        <p:tgtEl>
                                          <p:spTgt spid="30"/>
                                        </p:tgtEl>
                                        <p:attrNameLst>
                                          <p:attrName>style.visibility</p:attrName>
                                        </p:attrNameLst>
                                      </p:cBhvr>
                                      <p:to>
                                        <p:strVal val="visible"/>
                                      </p:to>
                                    </p:set>
                                    <p:animEffect transition="in" filter="fade">
                                      <p:cBhvr>
                                        <p:cTn id="108"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4" grpId="0" animBg="1"/>
      <p:bldP spid="150" grpId="0"/>
      <p:bldP spid="281" grpId="0"/>
      <p:bldP spid="293" grpId="0" animBg="1"/>
      <p:bldP spid="20" grpId="0"/>
      <p:bldP spid="213" grpId="0"/>
      <p:bldP spid="311" grpId="0"/>
      <p:bldP spid="125" grpId="0"/>
      <p:bldP spid="129" grpId="0"/>
      <p:bldP spid="178"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A5C4677-B7A4-4CD1-B7F4-9D94D675A45E}"/>
              </a:ext>
            </a:extLst>
          </p:cNvPr>
          <p:cNvSpPr>
            <a:spLocks noGrp="1"/>
          </p:cNvSpPr>
          <p:nvPr>
            <p:ph type="title"/>
          </p:nvPr>
        </p:nvSpPr>
        <p:spPr>
          <a:prstGeom prst="rect">
            <a:avLst/>
          </a:prstGeom>
        </p:spPr>
        <p:txBody>
          <a:bodyPr wrap="square" anchor="ctr">
            <a:normAutofit/>
          </a:bodyPr>
          <a:lstStyle/>
          <a:p>
            <a:r>
              <a:rPr lang="en-US">
                <a:latin typeface="+mn-lt"/>
              </a:rPr>
              <a:t>Microsoft Graph powers Microsoft 365 experiences</a:t>
            </a:r>
          </a:p>
        </p:txBody>
      </p:sp>
      <p:sp>
        <p:nvSpPr>
          <p:cNvPr id="4" name="Content Placeholder 3">
            <a:extLst>
              <a:ext uri="{FF2B5EF4-FFF2-40B4-BE49-F238E27FC236}">
                <a16:creationId xmlns:a16="http://schemas.microsoft.com/office/drawing/2014/main" id="{3D4F0686-5EC5-43CE-9A72-ECDC8990CA8C}"/>
              </a:ext>
            </a:extLst>
          </p:cNvPr>
          <p:cNvSpPr>
            <a:spLocks noGrp="1"/>
          </p:cNvSpPr>
          <p:nvPr>
            <p:ph type="body" idx="1"/>
          </p:nvPr>
        </p:nvSpPr>
        <p:spPr>
          <a:prstGeom prst="rect">
            <a:avLst/>
          </a:prstGeom>
        </p:spPr>
        <p:txBody>
          <a:bodyPr wrap="square" anchor="ctr">
            <a:normAutofit/>
          </a:bodyPr>
          <a:lstStyle/>
          <a:p>
            <a:endParaRPr lang="en-US"/>
          </a:p>
          <a:p>
            <a:endParaRPr lang="en-US"/>
          </a:p>
        </p:txBody>
      </p:sp>
      <p:sp>
        <p:nvSpPr>
          <p:cNvPr id="2" name="Hexagon 1">
            <a:extLst>
              <a:ext uri="{FF2B5EF4-FFF2-40B4-BE49-F238E27FC236}">
                <a16:creationId xmlns:a16="http://schemas.microsoft.com/office/drawing/2014/main" id="{DBD21015-C7F5-4762-8875-986502799AC2}"/>
              </a:ext>
            </a:extLst>
          </p:cNvPr>
          <p:cNvSpPr/>
          <p:nvPr/>
        </p:nvSpPr>
        <p:spPr bwMode="auto">
          <a:xfrm>
            <a:off x="9749665" y="327512"/>
            <a:ext cx="2402467" cy="2118974"/>
          </a:xfrm>
          <a:prstGeom prst="hexagon">
            <a:avLst/>
          </a:prstGeom>
          <a:noFill/>
          <a:ln w="152400">
            <a:solidFill>
              <a:schemeClr val="tx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 name="Hexagon 6">
            <a:extLst>
              <a:ext uri="{FF2B5EF4-FFF2-40B4-BE49-F238E27FC236}">
                <a16:creationId xmlns:a16="http://schemas.microsoft.com/office/drawing/2014/main" id="{1A301A89-ECE6-47F3-9606-A24406E166CF}"/>
              </a:ext>
            </a:extLst>
          </p:cNvPr>
          <p:cNvSpPr/>
          <p:nvPr/>
        </p:nvSpPr>
        <p:spPr bwMode="auto">
          <a:xfrm>
            <a:off x="9264489" y="1613229"/>
            <a:ext cx="1640917" cy="1447287"/>
          </a:xfrm>
          <a:prstGeom prst="hexagon">
            <a:avLst/>
          </a:prstGeom>
          <a:noFill/>
          <a:ln w="152400">
            <a:solidFill>
              <a:schemeClr val="tx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 name="Hexagon 8">
            <a:extLst>
              <a:ext uri="{FF2B5EF4-FFF2-40B4-BE49-F238E27FC236}">
                <a16:creationId xmlns:a16="http://schemas.microsoft.com/office/drawing/2014/main" id="{F47B651C-12DD-41DA-B463-BA7AC4B2B8C5}"/>
              </a:ext>
            </a:extLst>
          </p:cNvPr>
          <p:cNvSpPr/>
          <p:nvPr/>
        </p:nvSpPr>
        <p:spPr bwMode="auto">
          <a:xfrm>
            <a:off x="11225878" y="2160849"/>
            <a:ext cx="926254" cy="816957"/>
          </a:xfrm>
          <a:prstGeom prst="hexagon">
            <a:avLst/>
          </a:prstGeom>
          <a:noFill/>
          <a:ln w="152400">
            <a:solidFill>
              <a:schemeClr val="bg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 name="Hexagon 10">
            <a:extLst>
              <a:ext uri="{FF2B5EF4-FFF2-40B4-BE49-F238E27FC236}">
                <a16:creationId xmlns:a16="http://schemas.microsoft.com/office/drawing/2014/main" id="{77AF3133-E1B1-4510-9160-ADB2BA397883}"/>
              </a:ext>
            </a:extLst>
          </p:cNvPr>
          <p:cNvSpPr/>
          <p:nvPr/>
        </p:nvSpPr>
        <p:spPr bwMode="auto">
          <a:xfrm>
            <a:off x="2208913" y="5288898"/>
            <a:ext cx="926254" cy="816957"/>
          </a:xfrm>
          <a:prstGeom prst="hexagon">
            <a:avLst/>
          </a:prstGeom>
          <a:noFill/>
          <a:ln w="152400">
            <a:solidFill>
              <a:schemeClr val="bg1">
                <a:lumMod val="85000"/>
                <a:lumOff val="1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 name="Hexagon 12">
            <a:extLst>
              <a:ext uri="{FF2B5EF4-FFF2-40B4-BE49-F238E27FC236}">
                <a16:creationId xmlns:a16="http://schemas.microsoft.com/office/drawing/2014/main" id="{5441DFA2-00C9-48E3-91BF-7D8787EDCA2F}"/>
              </a:ext>
            </a:extLst>
          </p:cNvPr>
          <p:cNvSpPr/>
          <p:nvPr/>
        </p:nvSpPr>
        <p:spPr bwMode="auto">
          <a:xfrm>
            <a:off x="994072" y="538621"/>
            <a:ext cx="926254" cy="816957"/>
          </a:xfrm>
          <a:prstGeom prst="hexagon">
            <a:avLst/>
          </a:prstGeom>
          <a:noFill/>
          <a:ln w="152400">
            <a:solidFill>
              <a:schemeClr val="bg1">
                <a:lumMod val="85000"/>
                <a:lumOff val="1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 name="Hexagon 14">
            <a:extLst>
              <a:ext uri="{FF2B5EF4-FFF2-40B4-BE49-F238E27FC236}">
                <a16:creationId xmlns:a16="http://schemas.microsoft.com/office/drawing/2014/main" id="{D6346378-93E3-48DC-9436-E1DA08D88D74}"/>
              </a:ext>
            </a:extLst>
          </p:cNvPr>
          <p:cNvSpPr/>
          <p:nvPr/>
        </p:nvSpPr>
        <p:spPr bwMode="auto">
          <a:xfrm>
            <a:off x="1589223" y="6007953"/>
            <a:ext cx="695908" cy="675172"/>
          </a:xfrm>
          <a:prstGeom prst="hexagon">
            <a:avLst/>
          </a:prstGeom>
          <a:noFill/>
          <a:ln w="1524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4100992859"/>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9664A62B-E114-4E9B-A4D4-7A0441DA84D3}"/>
              </a:ext>
            </a:extLst>
          </p:cNvPr>
          <p:cNvSpPr/>
          <p:nvPr/>
        </p:nvSpPr>
        <p:spPr bwMode="auto">
          <a:xfrm>
            <a:off x="2241721" y="725928"/>
            <a:ext cx="7953032" cy="633954"/>
          </a:xfrm>
          <a:prstGeom prst="rect">
            <a:avLst/>
          </a:prstGeom>
          <a:noFill/>
        </p:spPr>
        <p:txBody>
          <a:bodyPr wrap="square" lIns="0" tIns="0" rIns="0" bIns="0" rtlCol="0" anchor="ctr" anchorCtr="0">
            <a:spAutoFit/>
          </a:bodyPr>
          <a:lstStyle/>
          <a:p>
            <a:pPr algn="ctr" defTabSz="932563">
              <a:lnSpc>
                <a:spcPct val="90000"/>
              </a:lnSpc>
              <a:defRPr/>
            </a:pPr>
            <a:r>
              <a:rPr lang="en-US" sz="4488" spc="-89">
                <a:gradFill>
                  <a:gsLst>
                    <a:gs pos="2917">
                      <a:srgbClr val="FFFFFF"/>
                    </a:gs>
                    <a:gs pos="30000">
                      <a:srgbClr val="FFFFFF"/>
                    </a:gs>
                  </a:gsLst>
                  <a:lin ang="5400000" scaled="0"/>
                </a:gradFill>
                <a:latin typeface="Segoe UI Semibold"/>
              </a:rPr>
              <a:t>Microsoft </a:t>
            </a:r>
            <a:r>
              <a:rPr lang="en-US" sz="4488" spc="-204">
                <a:gradFill>
                  <a:gsLst>
                    <a:gs pos="2917">
                      <a:srgbClr val="FFFFFF"/>
                    </a:gs>
                    <a:gs pos="30000">
                      <a:srgbClr val="FFFFFF"/>
                    </a:gs>
                  </a:gsLst>
                  <a:lin ang="5400000" scaled="0"/>
                </a:gradFill>
                <a:latin typeface="Segoe UI Semibold"/>
              </a:rPr>
              <a:t>3</a:t>
            </a:r>
            <a:r>
              <a:rPr lang="en-US" sz="4488" spc="-184">
                <a:gradFill>
                  <a:gsLst>
                    <a:gs pos="2917">
                      <a:srgbClr val="FFFFFF"/>
                    </a:gs>
                    <a:gs pos="30000">
                      <a:srgbClr val="FFFFFF"/>
                    </a:gs>
                  </a:gsLst>
                  <a:lin ang="5400000" scaled="0"/>
                </a:gradFill>
                <a:latin typeface="Segoe UI Semibold"/>
              </a:rPr>
              <a:t>6</a:t>
            </a:r>
            <a:r>
              <a:rPr lang="en-US" sz="4488" spc="-89">
                <a:gradFill>
                  <a:gsLst>
                    <a:gs pos="2917">
                      <a:srgbClr val="FFFFFF"/>
                    </a:gs>
                    <a:gs pos="30000">
                      <a:srgbClr val="FFFFFF"/>
                    </a:gs>
                  </a:gsLst>
                  <a:lin ang="5400000" scaled="0"/>
                </a:gradFill>
                <a:latin typeface="Segoe UI Semibold"/>
              </a:rPr>
              <a:t>5</a:t>
            </a:r>
          </a:p>
        </p:txBody>
      </p:sp>
      <p:sp>
        <p:nvSpPr>
          <p:cNvPr id="95" name="empowering world's worker">
            <a:extLst>
              <a:ext uri="{FF2B5EF4-FFF2-40B4-BE49-F238E27FC236}">
                <a16:creationId xmlns:a16="http://schemas.microsoft.com/office/drawing/2014/main" id="{EAC5D275-0824-42BC-981C-91EABDF0046F}"/>
              </a:ext>
            </a:extLst>
          </p:cNvPr>
          <p:cNvSpPr/>
          <p:nvPr/>
        </p:nvSpPr>
        <p:spPr bwMode="auto">
          <a:xfrm>
            <a:off x="1836481" y="1406188"/>
            <a:ext cx="8763512" cy="423834"/>
          </a:xfrm>
          <a:prstGeom prst="rect">
            <a:avLst/>
          </a:prstGeom>
        </p:spPr>
        <p:txBody>
          <a:bodyPr vert="horz" wrap="square" lIns="0" tIns="0" rIns="0" bIns="0" rtlCol="0" anchor="t">
            <a:spAutoFit/>
          </a:bodyPr>
          <a:lstStyle/>
          <a:p>
            <a:pPr algn="ctr" defTabSz="813848">
              <a:lnSpc>
                <a:spcPct val="90000"/>
              </a:lnSpc>
              <a:spcBef>
                <a:spcPct val="0"/>
              </a:spcBef>
              <a:defRPr/>
            </a:pPr>
            <a:r>
              <a:rPr lang="en-US" sz="3060" spc="-41">
                <a:ln w="3175">
                  <a:noFill/>
                </a:ln>
                <a:solidFill>
                  <a:schemeClr val="accent1"/>
                </a:solidFill>
                <a:latin typeface="Segoe UI Semibold"/>
              </a:rPr>
              <a:t>The world’s productivity cloud across work and life</a:t>
            </a:r>
          </a:p>
        </p:txBody>
      </p:sp>
      <p:pic>
        <p:nvPicPr>
          <p:cNvPr id="5" name="4- retail grocery store">
            <a:extLst>
              <a:ext uri="{FF2B5EF4-FFF2-40B4-BE49-F238E27FC236}">
                <a16:creationId xmlns:a16="http://schemas.microsoft.com/office/drawing/2014/main" id="{F4364FB3-7928-4B47-A3A5-1628ED9F7C60}"/>
              </a:ext>
            </a:extLst>
          </p:cNvPr>
          <p:cNvPicPr>
            <a:picLocks noChangeAspect="1"/>
          </p:cNvPicPr>
          <p:nvPr/>
        </p:nvPicPr>
        <p:blipFill rotWithShape="1">
          <a:blip r:embed="rId3"/>
          <a:srcRect l="-48" t="9610" r="1" b="6250"/>
          <a:stretch/>
        </p:blipFill>
        <p:spPr>
          <a:xfrm flipH="1">
            <a:off x="9330871" y="2191087"/>
            <a:ext cx="2994145" cy="2518029"/>
          </a:xfrm>
          <a:prstGeom prst="rect">
            <a:avLst/>
          </a:prstGeom>
        </p:spPr>
      </p:pic>
      <p:grpSp>
        <p:nvGrpSpPr>
          <p:cNvPr id="2" name="Group 1">
            <a:extLst>
              <a:ext uri="{FF2B5EF4-FFF2-40B4-BE49-F238E27FC236}">
                <a16:creationId xmlns:a16="http://schemas.microsoft.com/office/drawing/2014/main" id="{E7AD463D-A347-4E89-8B5A-6E890EA7DAD9}"/>
              </a:ext>
            </a:extLst>
          </p:cNvPr>
          <p:cNvGrpSpPr/>
          <p:nvPr/>
        </p:nvGrpSpPr>
        <p:grpSpPr>
          <a:xfrm>
            <a:off x="2513201" y="4967141"/>
            <a:ext cx="7289533" cy="256161"/>
            <a:chOff x="3252529" y="5670895"/>
            <a:chExt cx="7600242" cy="251161"/>
          </a:xfrm>
        </p:grpSpPr>
        <p:sp>
          <p:nvSpPr>
            <p:cNvPr id="37" name="TextBox 36">
              <a:extLst>
                <a:ext uri="{FF2B5EF4-FFF2-40B4-BE49-F238E27FC236}">
                  <a16:creationId xmlns:a16="http://schemas.microsoft.com/office/drawing/2014/main" id="{11CEF96C-C0F1-4B0D-B1BD-A34F830603DC}"/>
                </a:ext>
              </a:extLst>
            </p:cNvPr>
            <p:cNvSpPr txBox="1"/>
            <p:nvPr/>
          </p:nvSpPr>
          <p:spPr>
            <a:xfrm>
              <a:off x="3252529" y="5670896"/>
              <a:ext cx="2167021" cy="251159"/>
            </a:xfrm>
            <a:prstGeom prst="rect">
              <a:avLst/>
            </a:prstGeom>
            <a:noFill/>
          </p:spPr>
          <p:txBody>
            <a:bodyPr wrap="square" lIns="0" tIns="0" rIns="0" bIns="0" rtlCol="0" anchor="ctr" anchorCtr="0">
              <a:spAutoFit/>
            </a:bodyPr>
            <a:lstStyle>
              <a:defPPr>
                <a:defRPr lang="en-US"/>
              </a:defPPr>
              <a:lvl1pPr marR="0" lvl="0" indent="0" fontAlgn="auto">
                <a:lnSpc>
                  <a:spcPct val="100000"/>
                </a:lnSpc>
                <a:spcBef>
                  <a:spcPts val="0"/>
                </a:spcBef>
                <a:spcAft>
                  <a:spcPts val="0"/>
                </a:spcAft>
                <a:buClrTx/>
                <a:buSzTx/>
                <a:buFontTx/>
                <a:buNone/>
                <a:tabLst/>
                <a:defRPr kumimoji="0" sz="4000" b="0" i="0" u="none" strike="noStrike" cap="none" spc="200" normalizeH="0" baseline="0">
                  <a:ln>
                    <a:noFill/>
                  </a:ln>
                  <a:gradFill>
                    <a:gsLst>
                      <a:gs pos="45455">
                        <a:schemeClr val="tx1"/>
                      </a:gs>
                      <a:gs pos="88000">
                        <a:schemeClr val="tx1"/>
                      </a:gs>
                    </a:gsLst>
                    <a:lin ang="5400000" scaled="0"/>
                  </a:gradFill>
                  <a:effectLst/>
                  <a:uLnTx/>
                  <a:uFillTx/>
                  <a:latin typeface="+mj-lt"/>
                </a:defRPr>
              </a:lvl1pPr>
            </a:lstStyle>
            <a:p>
              <a:pPr algn="ctr" defTabSz="830203">
                <a:buSzPct val="90000"/>
                <a:defRPr/>
              </a:pPr>
              <a:r>
                <a:rPr lang="en-US" sz="1632" b="1" spc="0">
                  <a:ln w="3175">
                    <a:noFill/>
                  </a:ln>
                  <a:gradFill>
                    <a:gsLst>
                      <a:gs pos="29126">
                        <a:srgbClr val="FFFFFF"/>
                      </a:gs>
                      <a:gs pos="41000">
                        <a:srgbClr val="FFFFFF"/>
                      </a:gs>
                    </a:gsLst>
                    <a:lin ang="5400000" scaled="0"/>
                  </a:gradFill>
                  <a:latin typeface="Segoe UI Semibold"/>
                  <a:cs typeface="Segoe UI" pitchFamily="34" charset="0"/>
                </a:rPr>
                <a:t>  Office 365</a:t>
              </a:r>
            </a:p>
          </p:txBody>
        </p:sp>
        <p:sp>
          <p:nvSpPr>
            <p:cNvPr id="39" name="TextBox 38">
              <a:extLst>
                <a:ext uri="{FF2B5EF4-FFF2-40B4-BE49-F238E27FC236}">
                  <a16:creationId xmlns:a16="http://schemas.microsoft.com/office/drawing/2014/main" id="{14FFF6A6-ACAA-462D-B190-5173A1AA561A}"/>
                </a:ext>
              </a:extLst>
            </p:cNvPr>
            <p:cNvSpPr txBox="1"/>
            <p:nvPr/>
          </p:nvSpPr>
          <p:spPr>
            <a:xfrm>
              <a:off x="6293287" y="5670895"/>
              <a:ext cx="1976268" cy="251159"/>
            </a:xfrm>
            <a:prstGeom prst="rect">
              <a:avLst/>
            </a:prstGeom>
            <a:noFill/>
          </p:spPr>
          <p:txBody>
            <a:bodyPr wrap="square" lIns="0" tIns="0" rIns="0" bIns="0" rtlCol="0" anchor="ctr" anchorCtr="0">
              <a:spAutoFit/>
            </a:bodyPr>
            <a:lstStyle>
              <a:defPPr>
                <a:defRPr lang="en-US"/>
              </a:defPPr>
              <a:lvl1pPr marR="0" lvl="0" indent="0" fontAlgn="auto">
                <a:lnSpc>
                  <a:spcPct val="100000"/>
                </a:lnSpc>
                <a:spcBef>
                  <a:spcPts val="0"/>
                </a:spcBef>
                <a:spcAft>
                  <a:spcPts val="0"/>
                </a:spcAft>
                <a:buClrTx/>
                <a:buSzTx/>
                <a:buFontTx/>
                <a:buNone/>
                <a:tabLst/>
                <a:defRPr kumimoji="0" sz="4000" b="0" i="0" u="none" strike="noStrike" cap="none" spc="200" normalizeH="0" baseline="0">
                  <a:ln>
                    <a:noFill/>
                  </a:ln>
                  <a:gradFill>
                    <a:gsLst>
                      <a:gs pos="45455">
                        <a:schemeClr val="tx1"/>
                      </a:gs>
                      <a:gs pos="88000">
                        <a:schemeClr val="tx1"/>
                      </a:gs>
                    </a:gsLst>
                    <a:lin ang="5400000" scaled="0"/>
                  </a:gradFill>
                  <a:effectLst/>
                  <a:uLnTx/>
                  <a:uFillTx/>
                  <a:latin typeface="+mj-lt"/>
                </a:defRPr>
              </a:lvl1pPr>
            </a:lstStyle>
            <a:p>
              <a:pPr algn="ctr" defTabSz="830203">
                <a:buSzPct val="90000"/>
                <a:defRPr/>
              </a:pPr>
              <a:r>
                <a:rPr lang="en-US" sz="1632" b="1" spc="0">
                  <a:ln w="3175">
                    <a:noFill/>
                  </a:ln>
                  <a:gradFill>
                    <a:gsLst>
                      <a:gs pos="29126">
                        <a:srgbClr val="FFFFFF"/>
                      </a:gs>
                      <a:gs pos="41000">
                        <a:srgbClr val="FFFFFF"/>
                      </a:gs>
                    </a:gsLst>
                    <a:lin ang="5400000" scaled="0"/>
                  </a:gradFill>
                  <a:latin typeface="Segoe UI Semibold"/>
                  <a:cs typeface="Segoe UI" pitchFamily="34" charset="0"/>
                </a:rPr>
                <a:t>Windows 10</a:t>
              </a:r>
            </a:p>
          </p:txBody>
        </p:sp>
        <p:sp>
          <p:nvSpPr>
            <p:cNvPr id="40" name="TextBox 39">
              <a:extLst>
                <a:ext uri="{FF2B5EF4-FFF2-40B4-BE49-F238E27FC236}">
                  <a16:creationId xmlns:a16="http://schemas.microsoft.com/office/drawing/2014/main" id="{0B98BBC0-E9AF-40A7-98FB-26FDCCFFB9FE}"/>
                </a:ext>
              </a:extLst>
            </p:cNvPr>
            <p:cNvSpPr txBox="1"/>
            <p:nvPr/>
          </p:nvSpPr>
          <p:spPr>
            <a:xfrm>
              <a:off x="9143293" y="5670897"/>
              <a:ext cx="1709478" cy="251159"/>
            </a:xfrm>
            <a:prstGeom prst="rect">
              <a:avLst/>
            </a:prstGeom>
            <a:noFill/>
          </p:spPr>
          <p:txBody>
            <a:bodyPr wrap="square" lIns="0" tIns="0" rIns="0" bIns="0" rtlCol="0" anchor="ctr" anchorCtr="0">
              <a:spAutoFit/>
            </a:bodyPr>
            <a:lstStyle>
              <a:defPPr>
                <a:defRPr lang="en-US"/>
              </a:defPPr>
              <a:lvl1pPr marR="0" lvl="0" indent="0" fontAlgn="auto">
                <a:lnSpc>
                  <a:spcPct val="100000"/>
                </a:lnSpc>
                <a:spcBef>
                  <a:spcPts val="0"/>
                </a:spcBef>
                <a:spcAft>
                  <a:spcPts val="0"/>
                </a:spcAft>
                <a:buClrTx/>
                <a:buSzTx/>
                <a:buFontTx/>
                <a:buNone/>
                <a:tabLst/>
                <a:defRPr kumimoji="0" sz="4000" b="0" i="0" u="none" strike="noStrike" cap="none" spc="200" normalizeH="0" baseline="0">
                  <a:ln>
                    <a:noFill/>
                  </a:ln>
                  <a:gradFill>
                    <a:gsLst>
                      <a:gs pos="45455">
                        <a:schemeClr val="tx1"/>
                      </a:gs>
                      <a:gs pos="88000">
                        <a:schemeClr val="tx1"/>
                      </a:gs>
                    </a:gsLst>
                    <a:lin ang="5400000" scaled="0"/>
                  </a:gradFill>
                  <a:effectLst/>
                  <a:uLnTx/>
                  <a:uFillTx/>
                  <a:latin typeface="+mj-lt"/>
                </a:defRPr>
              </a:lvl1pPr>
            </a:lstStyle>
            <a:p>
              <a:pPr algn="ctr" defTabSz="830203">
                <a:buSzPct val="90000"/>
                <a:defRPr/>
              </a:pPr>
              <a:r>
                <a:rPr lang="en-US" sz="1632" b="1" spc="0">
                  <a:ln w="3175">
                    <a:noFill/>
                  </a:ln>
                  <a:gradFill>
                    <a:gsLst>
                      <a:gs pos="29126">
                        <a:srgbClr val="FFFFFF"/>
                      </a:gs>
                      <a:gs pos="41000">
                        <a:srgbClr val="FFFFFF"/>
                      </a:gs>
                    </a:gsLst>
                    <a:lin ang="5400000" scaled="0"/>
                  </a:gradFill>
                  <a:latin typeface="Segoe UI Semibold"/>
                  <a:cs typeface="Segoe UI" pitchFamily="34" charset="0"/>
                </a:rPr>
                <a:t>EMS</a:t>
              </a:r>
            </a:p>
          </p:txBody>
        </p:sp>
        <p:cxnSp>
          <p:nvCxnSpPr>
            <p:cNvPr id="41" name="Straight Connector 40">
              <a:extLst>
                <a:ext uri="{FF2B5EF4-FFF2-40B4-BE49-F238E27FC236}">
                  <a16:creationId xmlns:a16="http://schemas.microsoft.com/office/drawing/2014/main" id="{3BA65C92-949B-4C56-B08C-D2C2036AB89B}"/>
                </a:ext>
              </a:extLst>
            </p:cNvPr>
            <p:cNvCxnSpPr>
              <a:cxnSpLocks noChangeAspect="1"/>
            </p:cNvCxnSpPr>
            <p:nvPr/>
          </p:nvCxnSpPr>
          <p:spPr>
            <a:xfrm flipH="1">
              <a:off x="5816518" y="5710553"/>
              <a:ext cx="79802" cy="196224"/>
            </a:xfrm>
            <a:prstGeom prst="line">
              <a:avLst/>
            </a:prstGeom>
            <a:solidFill>
              <a:schemeClr val="bg1"/>
            </a:solidFill>
            <a:ln w="19050">
              <a:solidFill>
                <a:schemeClr val="bg1">
                  <a:lumMod val="75000"/>
                  <a:lumOff val="25000"/>
                </a:schemeClr>
              </a:solidFill>
            </a:ln>
            <a:effectLst/>
          </p:spPr>
        </p:cxnSp>
        <p:cxnSp>
          <p:nvCxnSpPr>
            <p:cNvPr id="42" name="Straight Connector 41">
              <a:extLst>
                <a:ext uri="{FF2B5EF4-FFF2-40B4-BE49-F238E27FC236}">
                  <a16:creationId xmlns:a16="http://schemas.microsoft.com/office/drawing/2014/main" id="{E156651E-8093-4F56-BCD6-AA86CDC02113}"/>
                </a:ext>
              </a:extLst>
            </p:cNvPr>
            <p:cNvCxnSpPr>
              <a:cxnSpLocks noChangeAspect="1"/>
            </p:cNvCxnSpPr>
            <p:nvPr/>
          </p:nvCxnSpPr>
          <p:spPr>
            <a:xfrm flipH="1">
              <a:off x="8666522" y="5710553"/>
              <a:ext cx="79802" cy="196224"/>
            </a:xfrm>
            <a:prstGeom prst="line">
              <a:avLst/>
            </a:prstGeom>
            <a:solidFill>
              <a:schemeClr val="bg1"/>
            </a:solidFill>
            <a:ln w="19050">
              <a:solidFill>
                <a:schemeClr val="bg1">
                  <a:lumMod val="75000"/>
                  <a:lumOff val="25000"/>
                </a:schemeClr>
              </a:solidFill>
            </a:ln>
            <a:effectLst/>
          </p:spPr>
        </p:cxnSp>
      </p:grpSp>
      <p:pic>
        <p:nvPicPr>
          <p:cNvPr id="7" name="Picture 6">
            <a:extLst>
              <a:ext uri="{FF2B5EF4-FFF2-40B4-BE49-F238E27FC236}">
                <a16:creationId xmlns:a16="http://schemas.microsoft.com/office/drawing/2014/main" id="{77C2EB35-EDA1-42EA-9786-9A39A0BF8B92}"/>
              </a:ext>
            </a:extLst>
          </p:cNvPr>
          <p:cNvPicPr>
            <a:picLocks noChangeAspect="1"/>
          </p:cNvPicPr>
          <p:nvPr/>
        </p:nvPicPr>
        <p:blipFill rotWithShape="1">
          <a:blip r:embed="rId4"/>
          <a:srcRect l="17207" r="13896"/>
          <a:stretch/>
        </p:blipFill>
        <p:spPr>
          <a:xfrm>
            <a:off x="6220309" y="2191087"/>
            <a:ext cx="3086917" cy="2518029"/>
          </a:xfrm>
          <a:prstGeom prst="rect">
            <a:avLst/>
          </a:prstGeom>
        </p:spPr>
      </p:pic>
      <p:pic>
        <p:nvPicPr>
          <p:cNvPr id="24" name="3- informal meeting photo" descr="Two people sitting on a table&#10;&#10;Description automatically generated">
            <a:extLst>
              <a:ext uri="{FF2B5EF4-FFF2-40B4-BE49-F238E27FC236}">
                <a16:creationId xmlns:a16="http://schemas.microsoft.com/office/drawing/2014/main" id="{A1E67D0C-DDDE-4929-B298-41AABC7E48AA}"/>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3109749" y="2191087"/>
            <a:ext cx="3086917" cy="2518029"/>
          </a:xfrm>
          <a:prstGeom prst="rect">
            <a:avLst/>
          </a:prstGeom>
          <a:solidFill>
            <a:schemeClr val="bg1"/>
          </a:solidFill>
          <a:ln w="10795" cap="flat" cmpd="sng" algn="ctr">
            <a:noFill/>
            <a:prstDash val="solid"/>
          </a:ln>
          <a:effectLst>
            <a:outerShdw blurRad="254000" dist="50800" dir="2700000" sx="101000" sy="101000" algn="tl" rotWithShape="0">
              <a:prstClr val="black">
                <a:alpha val="28000"/>
              </a:prstClr>
            </a:outerShdw>
          </a:effectLst>
        </p:spPr>
      </p:pic>
      <p:pic>
        <p:nvPicPr>
          <p:cNvPr id="26" name="Picture 25">
            <a:extLst>
              <a:ext uri="{FF2B5EF4-FFF2-40B4-BE49-F238E27FC236}">
                <a16:creationId xmlns:a16="http://schemas.microsoft.com/office/drawing/2014/main" id="{7E5E7423-46A6-45BC-A362-A28AE513E47C}"/>
              </a:ext>
            </a:extLst>
          </p:cNvPr>
          <p:cNvPicPr>
            <a:picLocks noChangeAspect="1"/>
          </p:cNvPicPr>
          <p:nvPr/>
        </p:nvPicPr>
        <p:blipFill rotWithShape="1">
          <a:blip r:embed="rId6">
            <a:extLst>
              <a:ext uri="{28A0092B-C50C-407E-A947-70E740481C1C}">
                <a14:useLocalDpi xmlns:a14="http://schemas.microsoft.com/office/drawing/2010/main" val="0"/>
              </a:ext>
            </a:extLst>
          </a:blip>
          <a:srcRect t="-121"/>
          <a:stretch/>
        </p:blipFill>
        <p:spPr>
          <a:xfrm flipH="1">
            <a:off x="881" y="2191087"/>
            <a:ext cx="3086917" cy="2518029"/>
          </a:xfrm>
          <a:prstGeom prst="rect">
            <a:avLst/>
          </a:prstGeom>
        </p:spPr>
      </p:pic>
      <p:grpSp>
        <p:nvGrpSpPr>
          <p:cNvPr id="14" name="Group 13">
            <a:extLst>
              <a:ext uri="{FF2B5EF4-FFF2-40B4-BE49-F238E27FC236}">
                <a16:creationId xmlns:a16="http://schemas.microsoft.com/office/drawing/2014/main" id="{C29D24E6-2313-4C50-A5D0-5F41B8C38E08}"/>
              </a:ext>
            </a:extLst>
          </p:cNvPr>
          <p:cNvGrpSpPr/>
          <p:nvPr/>
        </p:nvGrpSpPr>
        <p:grpSpPr>
          <a:xfrm>
            <a:off x="2170144" y="5574909"/>
            <a:ext cx="4515108" cy="833128"/>
            <a:chOff x="2071066" y="2779928"/>
            <a:chExt cx="4426978" cy="816866"/>
          </a:xfrm>
        </p:grpSpPr>
        <p:pic>
          <p:nvPicPr>
            <p:cNvPr id="15" name="Picture 14" descr="A close up of a building&#10;&#10;Description automatically generated">
              <a:extLst>
                <a:ext uri="{FF2B5EF4-FFF2-40B4-BE49-F238E27FC236}">
                  <a16:creationId xmlns:a16="http://schemas.microsoft.com/office/drawing/2014/main" id="{7A91B45A-8F1E-4EB3-83B0-05A988BEB04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556072" y="2779928"/>
              <a:ext cx="941972" cy="816866"/>
            </a:xfrm>
            <a:prstGeom prst="rect">
              <a:avLst/>
            </a:prstGeom>
          </p:spPr>
        </p:pic>
        <p:sp>
          <p:nvSpPr>
            <p:cNvPr id="16" name="TextBox 15">
              <a:extLst>
                <a:ext uri="{FF2B5EF4-FFF2-40B4-BE49-F238E27FC236}">
                  <a16:creationId xmlns:a16="http://schemas.microsoft.com/office/drawing/2014/main" id="{5D831AC6-AC3B-462C-8717-1718B98C0950}"/>
                </a:ext>
              </a:extLst>
            </p:cNvPr>
            <p:cNvSpPr txBox="1"/>
            <p:nvPr/>
          </p:nvSpPr>
          <p:spPr>
            <a:xfrm>
              <a:off x="2071066" y="3030161"/>
              <a:ext cx="2627183" cy="376706"/>
            </a:xfrm>
            <a:prstGeom prst="rect">
              <a:avLst/>
            </a:prstGeom>
            <a:noFill/>
          </p:spPr>
          <p:txBody>
            <a:bodyPr wrap="square" lIns="0" tIns="0" rIns="0" bIns="0" rtlCol="0">
              <a:spAutoFit/>
            </a:bodyPr>
            <a:lstStyle/>
            <a:p>
              <a:pPr algn="l"/>
              <a:r>
                <a:rPr lang="en-US" sz="2448">
                  <a:gradFill>
                    <a:gsLst>
                      <a:gs pos="2917">
                        <a:schemeClr val="tx1"/>
                      </a:gs>
                      <a:gs pos="30000">
                        <a:schemeClr val="tx1"/>
                      </a:gs>
                    </a:gsLst>
                    <a:lin ang="5400000" scaled="0"/>
                  </a:gradFill>
                </a:rPr>
                <a:t>Microsoft Graph</a:t>
              </a:r>
            </a:p>
          </p:txBody>
        </p:sp>
      </p:grpSp>
      <p:sp>
        <p:nvSpPr>
          <p:cNvPr id="17" name="Left Brace 16">
            <a:extLst>
              <a:ext uri="{FF2B5EF4-FFF2-40B4-BE49-F238E27FC236}">
                <a16:creationId xmlns:a16="http://schemas.microsoft.com/office/drawing/2014/main" id="{EB66BF8F-D8B0-4EB5-B460-130EB1B87567}"/>
              </a:ext>
            </a:extLst>
          </p:cNvPr>
          <p:cNvSpPr/>
          <p:nvPr/>
        </p:nvSpPr>
        <p:spPr>
          <a:xfrm rot="16200000">
            <a:off x="6135938" y="310804"/>
            <a:ext cx="164598" cy="10033942"/>
          </a:xfrm>
          <a:prstGeom prst="leftBrac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36"/>
          </a:p>
        </p:txBody>
      </p:sp>
    </p:spTree>
    <p:extLst>
      <p:ext uri="{BB962C8B-B14F-4D97-AF65-F5344CB8AC3E}">
        <p14:creationId xmlns:p14="http://schemas.microsoft.com/office/powerpoint/2010/main" val="51056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withEffect">
                                  <p:stCondLst>
                                    <p:cond delay="250"/>
                                  </p:stCondLst>
                                  <p:childTnLst>
                                    <p:animScale>
                                      <p:cBhvr>
                                        <p:cTn id="6" dur="2000" fill="hold"/>
                                        <p:tgtEl>
                                          <p:spTgt spid="26"/>
                                        </p:tgtEl>
                                      </p:cBhvr>
                                      <p:by x="50000" y="50000"/>
                                    </p:animScale>
                                  </p:childTnLst>
                                </p:cTn>
                              </p:par>
                              <p:par>
                                <p:cTn id="7" presetID="42" presetClass="path" presetSubtype="0" accel="50000" decel="50000" fill="hold" nodeType="withEffect">
                                  <p:stCondLst>
                                    <p:cond delay="250"/>
                                  </p:stCondLst>
                                  <p:childTnLst>
                                    <p:animMotion origin="layout" path="M 1.45833E-6 0.08363 L 0.17057 -0.04276 " pathEditMode="fixed" rAng="0" ptsTypes="AA">
                                      <p:cBhvr>
                                        <p:cTn id="8" dur="2000" fill="hold"/>
                                        <p:tgtEl>
                                          <p:spTgt spid="26"/>
                                        </p:tgtEl>
                                        <p:attrNameLst>
                                          <p:attrName>ppt_x</p:attrName>
                                          <p:attrName>ppt_y</p:attrName>
                                        </p:attrNameLst>
                                      </p:cBhvr>
                                      <p:rCtr x="8529" y="-6319"/>
                                    </p:animMotion>
                                  </p:childTnLst>
                                </p:cTn>
                              </p:par>
                              <p:par>
                                <p:cTn id="9" presetID="6" presetClass="emph" presetSubtype="0" fill="hold" nodeType="withEffect">
                                  <p:stCondLst>
                                    <p:cond delay="250"/>
                                  </p:stCondLst>
                                  <p:childTnLst>
                                    <p:animScale>
                                      <p:cBhvr>
                                        <p:cTn id="10" dur="2000" fill="hold"/>
                                        <p:tgtEl>
                                          <p:spTgt spid="24"/>
                                        </p:tgtEl>
                                      </p:cBhvr>
                                      <p:by x="50000" y="50000"/>
                                    </p:animScale>
                                  </p:childTnLst>
                                </p:cTn>
                              </p:par>
                              <p:par>
                                <p:cTn id="11" presetID="42" presetClass="path" presetSubtype="0" accel="50000" decel="50000" fill="hold" nodeType="withEffect">
                                  <p:stCondLst>
                                    <p:cond delay="250"/>
                                  </p:stCondLst>
                                  <p:childTnLst>
                                    <p:animMotion origin="layout" path="M 0.00937 0.08363 L 0.05833 -0.0453 " pathEditMode="fixed" rAng="0" ptsTypes="AA">
                                      <p:cBhvr>
                                        <p:cTn id="12" dur="2000" fill="hold"/>
                                        <p:tgtEl>
                                          <p:spTgt spid="24"/>
                                        </p:tgtEl>
                                        <p:attrNameLst>
                                          <p:attrName>ppt_x</p:attrName>
                                          <p:attrName>ppt_y</p:attrName>
                                        </p:attrNameLst>
                                      </p:cBhvr>
                                      <p:rCtr x="2448" y="-6458"/>
                                    </p:animMotion>
                                  </p:childTnLst>
                                </p:cTn>
                              </p:par>
                              <p:par>
                                <p:cTn id="13" presetID="6" presetClass="emph" presetSubtype="0" fill="hold" nodeType="withEffect">
                                  <p:stCondLst>
                                    <p:cond delay="250"/>
                                  </p:stCondLst>
                                  <p:childTnLst>
                                    <p:animScale>
                                      <p:cBhvr>
                                        <p:cTn id="14" dur="2000" fill="hold"/>
                                        <p:tgtEl>
                                          <p:spTgt spid="7"/>
                                        </p:tgtEl>
                                      </p:cBhvr>
                                      <p:by x="50000" y="50000"/>
                                    </p:animScale>
                                  </p:childTnLst>
                                </p:cTn>
                              </p:par>
                              <p:par>
                                <p:cTn id="15" presetID="42" presetClass="path" presetSubtype="0" accel="50000" decel="50000" fill="hold" nodeType="withEffect">
                                  <p:stCondLst>
                                    <p:cond delay="250"/>
                                  </p:stCondLst>
                                  <p:childTnLst>
                                    <p:animMotion origin="layout" path="M 1.25E-6 0.08363 L -0.05104 -0.04276 " pathEditMode="fixed" rAng="0" ptsTypes="AA">
                                      <p:cBhvr>
                                        <p:cTn id="16" dur="2000" fill="hold"/>
                                        <p:tgtEl>
                                          <p:spTgt spid="7"/>
                                        </p:tgtEl>
                                        <p:attrNameLst>
                                          <p:attrName>ppt_x</p:attrName>
                                          <p:attrName>ppt_y</p:attrName>
                                        </p:attrNameLst>
                                      </p:cBhvr>
                                      <p:rCtr x="-2552" y="-6319"/>
                                    </p:animMotion>
                                  </p:childTnLst>
                                </p:cTn>
                              </p:par>
                              <p:par>
                                <p:cTn id="17" presetID="6" presetClass="emph" presetSubtype="0" fill="hold" nodeType="withEffect">
                                  <p:stCondLst>
                                    <p:cond delay="250"/>
                                  </p:stCondLst>
                                  <p:childTnLst>
                                    <p:animScale>
                                      <p:cBhvr>
                                        <p:cTn id="18" dur="2000" fill="hold"/>
                                        <p:tgtEl>
                                          <p:spTgt spid="5"/>
                                        </p:tgtEl>
                                      </p:cBhvr>
                                      <p:by x="50000" y="50000"/>
                                    </p:animScale>
                                  </p:childTnLst>
                                </p:cTn>
                              </p:par>
                              <p:par>
                                <p:cTn id="19" presetID="42" presetClass="path" presetSubtype="0" accel="50000" decel="50000" fill="hold" nodeType="withEffect">
                                  <p:stCondLst>
                                    <p:cond delay="250"/>
                                  </p:stCondLst>
                                  <p:childTnLst>
                                    <p:animMotion origin="layout" path="M 0.00442 0.08363 L -0.15443 -0.04137 " pathEditMode="fixed" rAng="0" ptsTypes="AA">
                                      <p:cBhvr>
                                        <p:cTn id="20" dur="2000" fill="hold"/>
                                        <p:tgtEl>
                                          <p:spTgt spid="5"/>
                                        </p:tgtEl>
                                        <p:attrNameLst>
                                          <p:attrName>ppt_x</p:attrName>
                                          <p:attrName>ppt_y</p:attrName>
                                        </p:attrNameLst>
                                      </p:cBhvr>
                                      <p:rCtr x="-7943" y="-6250"/>
                                    </p:animMotion>
                                  </p:childTnLst>
                                </p:cTn>
                              </p:par>
                              <p:par>
                                <p:cTn id="21" presetID="42" presetClass="path" presetSubtype="0" accel="50000" decel="50000" fill="hold" nodeType="withEffect">
                                  <p:stCondLst>
                                    <p:cond delay="250"/>
                                  </p:stCondLst>
                                  <p:childTnLst>
                                    <p:animMotion origin="layout" path="M 0.00469 -0.00324 L 0.00469 -0.15579 " pathEditMode="fixed" rAng="0" ptsTypes="AA">
                                      <p:cBhvr>
                                        <p:cTn id="22" dur="2000" fill="hold"/>
                                        <p:tgtEl>
                                          <p:spTgt spid="2"/>
                                        </p:tgtEl>
                                        <p:attrNameLst>
                                          <p:attrName>ppt_x</p:attrName>
                                          <p:attrName>ppt_y</p:attrName>
                                        </p:attrNameLst>
                                      </p:cBhvr>
                                      <p:rCtr x="0" y="-763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0A058B3-CB4A-424B-ADD1-96CAA62C74F8}"/>
              </a:ext>
            </a:extLst>
          </p:cNvPr>
          <p:cNvSpPr>
            <a:spLocks noGrp="1"/>
          </p:cNvSpPr>
          <p:nvPr>
            <p:ph type="title"/>
          </p:nvPr>
        </p:nvSpPr>
        <p:spPr/>
        <p:txBody>
          <a:bodyPr/>
          <a:lstStyle/>
          <a:p>
            <a:r>
              <a:rPr lang="en-US" dirty="0"/>
              <a:t>Microsoft 365 Platform</a:t>
            </a:r>
          </a:p>
        </p:txBody>
      </p:sp>
      <p:pic>
        <p:nvPicPr>
          <p:cNvPr id="389" name="Picture 388">
            <a:extLst>
              <a:ext uri="{FF2B5EF4-FFF2-40B4-BE49-F238E27FC236}">
                <a16:creationId xmlns:a16="http://schemas.microsoft.com/office/drawing/2014/main" id="{24C1D9FB-1413-41CC-B0FE-2638DBC83830}"/>
              </a:ext>
            </a:extLst>
          </p:cNvPr>
          <p:cNvPicPr>
            <a:picLocks noChangeAspect="1"/>
          </p:cNvPicPr>
          <p:nvPr/>
        </p:nvPicPr>
        <p:blipFill rotWithShape="1">
          <a:blip r:embed="rId3">
            <a:lum bright="70000" contrast="-70000"/>
          </a:blip>
          <a:srcRect l="29939" t="12869" b="5805"/>
          <a:stretch/>
        </p:blipFill>
        <p:spPr>
          <a:xfrm>
            <a:off x="4812975" y="5086404"/>
            <a:ext cx="2403013" cy="1241242"/>
          </a:xfrm>
          <a:prstGeom prst="rect">
            <a:avLst/>
          </a:prstGeom>
        </p:spPr>
      </p:pic>
      <p:pic>
        <p:nvPicPr>
          <p:cNvPr id="390" name="Picture 389">
            <a:extLst>
              <a:ext uri="{FF2B5EF4-FFF2-40B4-BE49-F238E27FC236}">
                <a16:creationId xmlns:a16="http://schemas.microsoft.com/office/drawing/2014/main" id="{6CFE1B31-958A-4675-A08F-76E2FBA0848D}"/>
              </a:ext>
            </a:extLst>
          </p:cNvPr>
          <p:cNvPicPr>
            <a:picLocks noChangeAspect="1"/>
          </p:cNvPicPr>
          <p:nvPr/>
        </p:nvPicPr>
        <p:blipFill rotWithShape="1">
          <a:blip r:embed="rId3">
            <a:lum bright="70000" contrast="-70000"/>
          </a:blip>
          <a:srcRect l="29939" t="12869" b="5805"/>
          <a:stretch/>
        </p:blipFill>
        <p:spPr>
          <a:xfrm>
            <a:off x="411609" y="5109453"/>
            <a:ext cx="2403013" cy="1241242"/>
          </a:xfrm>
          <a:prstGeom prst="rect">
            <a:avLst/>
          </a:prstGeom>
        </p:spPr>
      </p:pic>
      <p:pic>
        <p:nvPicPr>
          <p:cNvPr id="391" name="Picture 390">
            <a:extLst>
              <a:ext uri="{FF2B5EF4-FFF2-40B4-BE49-F238E27FC236}">
                <a16:creationId xmlns:a16="http://schemas.microsoft.com/office/drawing/2014/main" id="{EC1F23B5-860A-4C19-B1C3-1BE895D482BD}"/>
              </a:ext>
            </a:extLst>
          </p:cNvPr>
          <p:cNvPicPr>
            <a:picLocks noChangeAspect="1"/>
          </p:cNvPicPr>
          <p:nvPr/>
        </p:nvPicPr>
        <p:blipFill rotWithShape="1">
          <a:blip r:embed="rId3">
            <a:lum bright="70000" contrast="-70000"/>
          </a:blip>
          <a:srcRect l="29939" t="12869" b="5805"/>
          <a:stretch/>
        </p:blipFill>
        <p:spPr>
          <a:xfrm>
            <a:off x="6999903" y="5093201"/>
            <a:ext cx="2441968" cy="1241242"/>
          </a:xfrm>
          <a:prstGeom prst="rect">
            <a:avLst/>
          </a:prstGeom>
        </p:spPr>
      </p:pic>
      <p:pic>
        <p:nvPicPr>
          <p:cNvPr id="392" name="Picture 391">
            <a:extLst>
              <a:ext uri="{FF2B5EF4-FFF2-40B4-BE49-F238E27FC236}">
                <a16:creationId xmlns:a16="http://schemas.microsoft.com/office/drawing/2014/main" id="{3E427282-5BFB-4C8D-B373-F72A99294A3C}"/>
              </a:ext>
            </a:extLst>
          </p:cNvPr>
          <p:cNvPicPr>
            <a:picLocks noChangeAspect="1"/>
          </p:cNvPicPr>
          <p:nvPr/>
        </p:nvPicPr>
        <p:blipFill rotWithShape="1">
          <a:blip r:embed="rId3">
            <a:lum bright="70000" contrast="-70000"/>
          </a:blip>
          <a:srcRect l="29939" t="12869" b="5805"/>
          <a:stretch/>
        </p:blipFill>
        <p:spPr>
          <a:xfrm>
            <a:off x="9216991" y="5100009"/>
            <a:ext cx="2533381" cy="1241242"/>
          </a:xfrm>
          <a:prstGeom prst="rect">
            <a:avLst/>
          </a:prstGeom>
        </p:spPr>
      </p:pic>
      <p:sp>
        <p:nvSpPr>
          <p:cNvPr id="396" name="Rectangle 395">
            <a:extLst>
              <a:ext uri="{FF2B5EF4-FFF2-40B4-BE49-F238E27FC236}">
                <a16:creationId xmlns:a16="http://schemas.microsoft.com/office/drawing/2014/main" id="{B4B8B249-D569-44E9-88FC-364F6221EC60}"/>
              </a:ext>
            </a:extLst>
          </p:cNvPr>
          <p:cNvSpPr/>
          <p:nvPr/>
        </p:nvSpPr>
        <p:spPr>
          <a:xfrm>
            <a:off x="9119032" y="1277267"/>
            <a:ext cx="2631340" cy="3587818"/>
          </a:xfrm>
          <a:prstGeom prst="rect">
            <a:avLst/>
          </a:prstGeom>
          <a:solidFill>
            <a:schemeClr val="bg1"/>
          </a:solidFill>
          <a:ln w="15875">
            <a:solidFill>
              <a:schemeClr val="accent1"/>
            </a:solidFill>
          </a:ln>
        </p:spPr>
        <p:style>
          <a:lnRef idx="2">
            <a:schemeClr val="accent6">
              <a:shade val="50000"/>
            </a:schemeClr>
          </a:lnRef>
          <a:fillRef idx="1">
            <a:schemeClr val="accent6"/>
          </a:fillRef>
          <a:effectRef idx="0">
            <a:schemeClr val="accent6"/>
          </a:effectRef>
          <a:fontRef idx="minor">
            <a:schemeClr val="lt1"/>
          </a:fontRef>
        </p:style>
        <p:txBody>
          <a:bodyPr tIns="91440" rtlCol="0" anchor="t"/>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endParaRPr>
          </a:p>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endParaRPr>
          </a:p>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endParaRPr>
          </a:p>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t>web, device, </a:t>
            </a:r>
            <a:br>
              <a:rPr kumimoji="0" lang="en-US" sz="16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br>
            <a:r>
              <a:rPr kumimoji="0" lang="en-US" sz="16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t>and service apps</a:t>
            </a:r>
          </a:p>
        </p:txBody>
      </p:sp>
      <p:sp>
        <p:nvSpPr>
          <p:cNvPr id="397" name="Rectangle 396">
            <a:extLst>
              <a:ext uri="{FF2B5EF4-FFF2-40B4-BE49-F238E27FC236}">
                <a16:creationId xmlns:a16="http://schemas.microsoft.com/office/drawing/2014/main" id="{9005F082-53A5-486D-A2C7-4987206D3EA3}"/>
              </a:ext>
            </a:extLst>
          </p:cNvPr>
          <p:cNvSpPr/>
          <p:nvPr/>
        </p:nvSpPr>
        <p:spPr>
          <a:xfrm>
            <a:off x="426689" y="1277595"/>
            <a:ext cx="8513969" cy="3587818"/>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t"/>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D0D0D"/>
              </a:solidFill>
              <a:effectLst/>
              <a:uLnTx/>
              <a:uFillTx/>
              <a:latin typeface="Segoe UI Semibold" panose="020B0702040204020203" pitchFamily="34" charset="0"/>
              <a:ea typeface="+mn-ea"/>
              <a:cs typeface="Segoe UI Semibold" panose="020B0702040204020203" pitchFamily="34" charset="0"/>
            </a:endParaRPr>
          </a:p>
        </p:txBody>
      </p:sp>
      <p:sp>
        <p:nvSpPr>
          <p:cNvPr id="398" name="Rectangle 397">
            <a:extLst>
              <a:ext uri="{FF2B5EF4-FFF2-40B4-BE49-F238E27FC236}">
                <a16:creationId xmlns:a16="http://schemas.microsoft.com/office/drawing/2014/main" id="{32CDD411-6375-4C88-A76B-EC69EF064023}"/>
              </a:ext>
            </a:extLst>
          </p:cNvPr>
          <p:cNvSpPr/>
          <p:nvPr/>
        </p:nvSpPr>
        <p:spPr bwMode="auto">
          <a:xfrm>
            <a:off x="426688" y="1282927"/>
            <a:ext cx="8513969" cy="45679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Extend Microsoft 365 experiences</a:t>
            </a:r>
          </a:p>
        </p:txBody>
      </p:sp>
      <p:sp>
        <p:nvSpPr>
          <p:cNvPr id="399" name="Rectangle 398">
            <a:extLst>
              <a:ext uri="{FF2B5EF4-FFF2-40B4-BE49-F238E27FC236}">
                <a16:creationId xmlns:a16="http://schemas.microsoft.com/office/drawing/2014/main" id="{89B426E4-38FB-419B-89E4-510569C59A12}"/>
              </a:ext>
            </a:extLst>
          </p:cNvPr>
          <p:cNvSpPr/>
          <p:nvPr/>
        </p:nvSpPr>
        <p:spPr>
          <a:xfrm>
            <a:off x="3565712" y="1288987"/>
            <a:ext cx="1627166" cy="458461"/>
          </a:xfrm>
          <a:prstGeom prst="rect">
            <a:avLst/>
          </a:prstGeom>
          <a:no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E6E6E6"/>
              </a:solidFill>
              <a:effectLst/>
              <a:uLnTx/>
              <a:uFillTx/>
              <a:latin typeface="Segoe UI Semibold" panose="020B0702040204020203" pitchFamily="34" charset="0"/>
              <a:ea typeface="+mn-ea"/>
              <a:cs typeface="Segoe UI Semibold" panose="020B0702040204020203" pitchFamily="34" charset="0"/>
            </a:endParaRPr>
          </a:p>
        </p:txBody>
      </p:sp>
      <p:sp>
        <p:nvSpPr>
          <p:cNvPr id="400" name="Rectangle 399">
            <a:extLst>
              <a:ext uri="{FF2B5EF4-FFF2-40B4-BE49-F238E27FC236}">
                <a16:creationId xmlns:a16="http://schemas.microsoft.com/office/drawing/2014/main" id="{C68733C3-A236-4C1D-A0F5-38D2853B3C7D}"/>
              </a:ext>
            </a:extLst>
          </p:cNvPr>
          <p:cNvSpPr/>
          <p:nvPr/>
        </p:nvSpPr>
        <p:spPr>
          <a:xfrm>
            <a:off x="426690" y="5086787"/>
            <a:ext cx="11338621" cy="1258116"/>
          </a:xfrm>
          <a:prstGeom prst="rect">
            <a:avLst/>
          </a:prstGeom>
          <a:noFill/>
          <a:ln w="285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prstClr val="white"/>
                </a:solidFill>
                <a:effectLst/>
                <a:uLnTx/>
                <a:uFillTx/>
                <a:latin typeface="Calibri" panose="020F0502020204030204"/>
                <a:ea typeface="+mn-ea"/>
                <a:cs typeface="+mn-cs"/>
              </a:rPr>
              <a:t>1</a:t>
            </a:r>
          </a:p>
        </p:txBody>
      </p:sp>
      <p:sp>
        <p:nvSpPr>
          <p:cNvPr id="401" name="TextBox 400">
            <a:extLst>
              <a:ext uri="{FF2B5EF4-FFF2-40B4-BE49-F238E27FC236}">
                <a16:creationId xmlns:a16="http://schemas.microsoft.com/office/drawing/2014/main" id="{E10CE1AF-A06C-4CDF-8178-B6DCFFD6254C}"/>
              </a:ext>
            </a:extLst>
          </p:cNvPr>
          <p:cNvSpPr txBox="1"/>
          <p:nvPr/>
        </p:nvSpPr>
        <p:spPr>
          <a:xfrm>
            <a:off x="9033764" y="4291900"/>
            <a:ext cx="2648215" cy="489365"/>
          </a:xfrm>
          <a:prstGeom prst="rect">
            <a:avLst/>
          </a:prstGeom>
          <a:noFill/>
        </p:spPr>
        <p:txBody>
          <a:bodyPr wrap="square" lIns="182880" tIns="146304" rIns="182880" bIns="146304" rtlCol="0">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Semibold"/>
                <a:ea typeface="+mn-ea"/>
                <a:cs typeface="+mn-cs"/>
              </a:rPr>
              <a:t>iOS/Android/Windows/Web</a:t>
            </a:r>
          </a:p>
        </p:txBody>
      </p:sp>
      <p:grpSp>
        <p:nvGrpSpPr>
          <p:cNvPr id="402" name="Group 401">
            <a:extLst>
              <a:ext uri="{FF2B5EF4-FFF2-40B4-BE49-F238E27FC236}">
                <a16:creationId xmlns:a16="http://schemas.microsoft.com/office/drawing/2014/main" id="{53C232C1-2AE4-4064-9BC3-4E10C0476211}"/>
              </a:ext>
            </a:extLst>
          </p:cNvPr>
          <p:cNvGrpSpPr/>
          <p:nvPr/>
        </p:nvGrpSpPr>
        <p:grpSpPr>
          <a:xfrm>
            <a:off x="554187" y="2229506"/>
            <a:ext cx="1506874" cy="2417642"/>
            <a:chOff x="554186" y="1954179"/>
            <a:chExt cx="1667341" cy="2660311"/>
          </a:xfrm>
        </p:grpSpPr>
        <p:sp>
          <p:nvSpPr>
            <p:cNvPr id="403" name="TextBox 402">
              <a:extLst>
                <a:ext uri="{FF2B5EF4-FFF2-40B4-BE49-F238E27FC236}">
                  <a16:creationId xmlns:a16="http://schemas.microsoft.com/office/drawing/2014/main" id="{D648BE0E-1363-4ABE-BB58-6534993BFD01}"/>
                </a:ext>
              </a:extLst>
            </p:cNvPr>
            <p:cNvSpPr txBox="1"/>
            <p:nvPr/>
          </p:nvSpPr>
          <p:spPr>
            <a:xfrm>
              <a:off x="554186" y="1954179"/>
              <a:ext cx="1667341" cy="489295"/>
            </a:xfrm>
            <a:prstGeom prst="rect">
              <a:avLst/>
            </a:prstGeom>
            <a:noFill/>
          </p:spPr>
          <p:txBody>
            <a:bodyPr wrap="square" lIns="182854" tIns="146284" rIns="182854" bIns="146284" rtlCol="0">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Documents</a:t>
              </a:r>
            </a:p>
          </p:txBody>
        </p:sp>
        <p:sp>
          <p:nvSpPr>
            <p:cNvPr id="404" name="Freeform 124">
              <a:extLst>
                <a:ext uri="{FF2B5EF4-FFF2-40B4-BE49-F238E27FC236}">
                  <a16:creationId xmlns:a16="http://schemas.microsoft.com/office/drawing/2014/main" id="{609935B1-B0BF-4D28-A42B-1750DC1FA09B}"/>
                </a:ext>
              </a:extLst>
            </p:cNvPr>
            <p:cNvSpPr>
              <a:spLocks/>
            </p:cNvSpPr>
            <p:nvPr/>
          </p:nvSpPr>
          <p:spPr bwMode="auto">
            <a:xfrm>
              <a:off x="599550" y="2374286"/>
              <a:ext cx="1569400" cy="2240204"/>
            </a:xfrm>
            <a:custGeom>
              <a:avLst/>
              <a:gdLst>
                <a:gd name="T0" fmla="*/ 0 w 423"/>
                <a:gd name="T1" fmla="*/ 590 h 604"/>
                <a:gd name="T2" fmla="*/ 14 w 423"/>
                <a:gd name="T3" fmla="*/ 604 h 604"/>
                <a:gd name="T4" fmla="*/ 409 w 423"/>
                <a:gd name="T5" fmla="*/ 604 h 604"/>
                <a:gd name="T6" fmla="*/ 423 w 423"/>
                <a:gd name="T7" fmla="*/ 590 h 604"/>
                <a:gd name="T8" fmla="*/ 423 w 423"/>
                <a:gd name="T9" fmla="*/ 14 h 604"/>
                <a:gd name="T10" fmla="*/ 409 w 423"/>
                <a:gd name="T11" fmla="*/ 0 h 604"/>
                <a:gd name="T12" fmla="*/ 14 w 423"/>
                <a:gd name="T13" fmla="*/ 0 h 604"/>
                <a:gd name="T14" fmla="*/ 0 w 423"/>
                <a:gd name="T15" fmla="*/ 14 h 604"/>
                <a:gd name="T16" fmla="*/ 0 w 423"/>
                <a:gd name="T17" fmla="*/ 59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3" h="604">
                  <a:moveTo>
                    <a:pt x="0" y="590"/>
                  </a:moveTo>
                  <a:cubicBezTo>
                    <a:pt x="0" y="598"/>
                    <a:pt x="6" y="604"/>
                    <a:pt x="14" y="604"/>
                  </a:cubicBezTo>
                  <a:cubicBezTo>
                    <a:pt x="409" y="604"/>
                    <a:pt x="409" y="604"/>
                    <a:pt x="409" y="604"/>
                  </a:cubicBezTo>
                  <a:cubicBezTo>
                    <a:pt x="417" y="604"/>
                    <a:pt x="423" y="598"/>
                    <a:pt x="423" y="590"/>
                  </a:cubicBezTo>
                  <a:cubicBezTo>
                    <a:pt x="423" y="14"/>
                    <a:pt x="423" y="14"/>
                    <a:pt x="423" y="14"/>
                  </a:cubicBezTo>
                  <a:cubicBezTo>
                    <a:pt x="423" y="6"/>
                    <a:pt x="417" y="0"/>
                    <a:pt x="409" y="0"/>
                  </a:cubicBezTo>
                  <a:cubicBezTo>
                    <a:pt x="14" y="0"/>
                    <a:pt x="14" y="0"/>
                    <a:pt x="14" y="0"/>
                  </a:cubicBezTo>
                  <a:cubicBezTo>
                    <a:pt x="6" y="0"/>
                    <a:pt x="0" y="6"/>
                    <a:pt x="0" y="14"/>
                  </a:cubicBezTo>
                  <a:lnTo>
                    <a:pt x="0" y="590"/>
                  </a:lnTo>
                  <a:close/>
                </a:path>
              </a:pathLst>
            </a:custGeom>
            <a:noFill/>
            <a:ln w="158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405" name="Group 404">
              <a:extLst>
                <a:ext uri="{FF2B5EF4-FFF2-40B4-BE49-F238E27FC236}">
                  <a16:creationId xmlns:a16="http://schemas.microsoft.com/office/drawing/2014/main" id="{635C6488-22F5-4C61-B8C9-E175F0BF564D}"/>
                </a:ext>
              </a:extLst>
            </p:cNvPr>
            <p:cNvGrpSpPr/>
            <p:nvPr/>
          </p:nvGrpSpPr>
          <p:grpSpPr>
            <a:xfrm>
              <a:off x="1802614" y="2455210"/>
              <a:ext cx="178777" cy="51888"/>
              <a:chOff x="3519313" y="2455072"/>
              <a:chExt cx="178802" cy="51895"/>
            </a:xfrm>
          </p:grpSpPr>
          <p:cxnSp>
            <p:nvCxnSpPr>
              <p:cNvPr id="422" name="Straight Connector 421">
                <a:extLst>
                  <a:ext uri="{FF2B5EF4-FFF2-40B4-BE49-F238E27FC236}">
                    <a16:creationId xmlns:a16="http://schemas.microsoft.com/office/drawing/2014/main" id="{A2E323A5-C600-44A1-9182-B5B89624F713}"/>
                  </a:ext>
                </a:extLst>
              </p:cNvPr>
              <p:cNvCxnSpPr/>
              <p:nvPr/>
            </p:nvCxnSpPr>
            <p:spPr>
              <a:xfrm>
                <a:off x="3519313" y="2494798"/>
                <a:ext cx="72363" cy="0"/>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23" name="Rectangle 422">
                <a:extLst>
                  <a:ext uri="{FF2B5EF4-FFF2-40B4-BE49-F238E27FC236}">
                    <a16:creationId xmlns:a16="http://schemas.microsoft.com/office/drawing/2014/main" id="{DAF0A70A-33C2-4CE5-B0B2-85ECB2F2304E}"/>
                  </a:ext>
                </a:extLst>
              </p:cNvPr>
              <p:cNvSpPr/>
              <p:nvPr/>
            </p:nvSpPr>
            <p:spPr bwMode="auto">
              <a:xfrm>
                <a:off x="3650938" y="2455072"/>
                <a:ext cx="47177" cy="51895"/>
              </a:xfrm>
              <a:prstGeom prst="rect">
                <a:avLst/>
              </a:prstGeom>
              <a:noFill/>
              <a:ln w="158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406" name="Straight Connector 405">
              <a:extLst>
                <a:ext uri="{FF2B5EF4-FFF2-40B4-BE49-F238E27FC236}">
                  <a16:creationId xmlns:a16="http://schemas.microsoft.com/office/drawing/2014/main" id="{7C723DD2-6FE7-44B3-88AA-406D8E1298CD}"/>
                </a:ext>
              </a:extLst>
            </p:cNvPr>
            <p:cNvCxnSpPr>
              <a:cxnSpLocks/>
            </p:cNvCxnSpPr>
            <p:nvPr/>
          </p:nvCxnSpPr>
          <p:spPr>
            <a:xfrm>
              <a:off x="699340" y="2801609"/>
              <a:ext cx="848292"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07" name="Straight Connector 406">
              <a:extLst>
                <a:ext uri="{FF2B5EF4-FFF2-40B4-BE49-F238E27FC236}">
                  <a16:creationId xmlns:a16="http://schemas.microsoft.com/office/drawing/2014/main" id="{4002905B-7D41-4CEA-9656-F35A7797A43F}"/>
                </a:ext>
              </a:extLst>
            </p:cNvPr>
            <p:cNvCxnSpPr/>
            <p:nvPr/>
          </p:nvCxnSpPr>
          <p:spPr>
            <a:xfrm>
              <a:off x="699340" y="2988548"/>
              <a:ext cx="848292"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08" name="Straight Connector 407">
              <a:extLst>
                <a:ext uri="{FF2B5EF4-FFF2-40B4-BE49-F238E27FC236}">
                  <a16:creationId xmlns:a16="http://schemas.microsoft.com/office/drawing/2014/main" id="{3BAE0790-9AA7-48E7-8E14-34A8B0FCC864}"/>
                </a:ext>
              </a:extLst>
            </p:cNvPr>
            <p:cNvCxnSpPr/>
            <p:nvPr/>
          </p:nvCxnSpPr>
          <p:spPr>
            <a:xfrm>
              <a:off x="699340" y="3175486"/>
              <a:ext cx="848292"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09" name="Straight Connector 408">
              <a:extLst>
                <a:ext uri="{FF2B5EF4-FFF2-40B4-BE49-F238E27FC236}">
                  <a16:creationId xmlns:a16="http://schemas.microsoft.com/office/drawing/2014/main" id="{5BFE027B-5ED2-40DF-B85B-F2B82A9BE2EF}"/>
                </a:ext>
              </a:extLst>
            </p:cNvPr>
            <p:cNvCxnSpPr/>
            <p:nvPr/>
          </p:nvCxnSpPr>
          <p:spPr>
            <a:xfrm>
              <a:off x="699340" y="3362425"/>
              <a:ext cx="848292"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10" name="Straight Connector 409">
              <a:extLst>
                <a:ext uri="{FF2B5EF4-FFF2-40B4-BE49-F238E27FC236}">
                  <a16:creationId xmlns:a16="http://schemas.microsoft.com/office/drawing/2014/main" id="{5D369368-C1AD-4B15-8495-EA76EDA58F37}"/>
                </a:ext>
              </a:extLst>
            </p:cNvPr>
            <p:cNvCxnSpPr/>
            <p:nvPr/>
          </p:nvCxnSpPr>
          <p:spPr>
            <a:xfrm>
              <a:off x="699339" y="3736302"/>
              <a:ext cx="1371405"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11" name="Straight Connector 410">
              <a:extLst>
                <a:ext uri="{FF2B5EF4-FFF2-40B4-BE49-F238E27FC236}">
                  <a16:creationId xmlns:a16="http://schemas.microsoft.com/office/drawing/2014/main" id="{E24E0456-4570-4222-865D-FF56BC7434D7}"/>
                </a:ext>
              </a:extLst>
            </p:cNvPr>
            <p:cNvCxnSpPr/>
            <p:nvPr/>
          </p:nvCxnSpPr>
          <p:spPr>
            <a:xfrm>
              <a:off x="699339" y="3549363"/>
              <a:ext cx="1371405"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12" name="Straight Connector 411">
              <a:extLst>
                <a:ext uri="{FF2B5EF4-FFF2-40B4-BE49-F238E27FC236}">
                  <a16:creationId xmlns:a16="http://schemas.microsoft.com/office/drawing/2014/main" id="{5CABEB12-7AA6-45A9-9687-E6DB1C92A6A2}"/>
                </a:ext>
              </a:extLst>
            </p:cNvPr>
            <p:cNvCxnSpPr/>
            <p:nvPr/>
          </p:nvCxnSpPr>
          <p:spPr>
            <a:xfrm>
              <a:off x="699339" y="4484055"/>
              <a:ext cx="1371405" cy="0"/>
            </a:xfrm>
            <a:prstGeom prst="line">
              <a:avLst/>
            </a:prstGeom>
            <a:noFill/>
            <a:ln w="158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413" name="Straight Connector 412">
              <a:extLst>
                <a:ext uri="{FF2B5EF4-FFF2-40B4-BE49-F238E27FC236}">
                  <a16:creationId xmlns:a16="http://schemas.microsoft.com/office/drawing/2014/main" id="{6B3532BD-E1F0-4C41-B780-3B892677650C}"/>
                </a:ext>
              </a:extLst>
            </p:cNvPr>
            <p:cNvCxnSpPr/>
            <p:nvPr/>
          </p:nvCxnSpPr>
          <p:spPr>
            <a:xfrm>
              <a:off x="699339" y="4297117"/>
              <a:ext cx="1371405" cy="0"/>
            </a:xfrm>
            <a:prstGeom prst="line">
              <a:avLst/>
            </a:prstGeom>
            <a:noFill/>
            <a:ln w="158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414" name="Rectangle 413">
              <a:extLst>
                <a:ext uri="{FF2B5EF4-FFF2-40B4-BE49-F238E27FC236}">
                  <a16:creationId xmlns:a16="http://schemas.microsoft.com/office/drawing/2014/main" id="{5626128C-730F-47B0-A74D-9E05724894BC}"/>
                </a:ext>
              </a:extLst>
            </p:cNvPr>
            <p:cNvSpPr/>
            <p:nvPr/>
          </p:nvSpPr>
          <p:spPr>
            <a:xfrm>
              <a:off x="1027661" y="3882397"/>
              <a:ext cx="735186" cy="279621"/>
            </a:xfrm>
            <a:prstGeom prst="rect">
              <a:avLst/>
            </a:prstGeom>
            <a:noFill/>
            <a:ln w="158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415" name="Group 414">
              <a:extLst>
                <a:ext uri="{FF2B5EF4-FFF2-40B4-BE49-F238E27FC236}">
                  <a16:creationId xmlns:a16="http://schemas.microsoft.com/office/drawing/2014/main" id="{5FB17DC9-394C-463E-A73C-673CBC6065F1}"/>
                </a:ext>
              </a:extLst>
            </p:cNvPr>
            <p:cNvGrpSpPr/>
            <p:nvPr/>
          </p:nvGrpSpPr>
          <p:grpSpPr>
            <a:xfrm>
              <a:off x="1617809" y="2911668"/>
              <a:ext cx="441960" cy="436344"/>
              <a:chOff x="5236308" y="471199"/>
              <a:chExt cx="662637" cy="654216"/>
            </a:xfrm>
          </p:grpSpPr>
          <p:sp>
            <p:nvSpPr>
              <p:cNvPr id="420" name="Partial Circle 419">
                <a:extLst>
                  <a:ext uri="{FF2B5EF4-FFF2-40B4-BE49-F238E27FC236}">
                    <a16:creationId xmlns:a16="http://schemas.microsoft.com/office/drawing/2014/main" id="{B4504C37-A7BB-4156-9D6A-79C5D4F534C9}"/>
                  </a:ext>
                </a:extLst>
              </p:cNvPr>
              <p:cNvSpPr/>
              <p:nvPr/>
            </p:nvSpPr>
            <p:spPr bwMode="auto">
              <a:xfrm>
                <a:off x="5236308" y="508000"/>
                <a:ext cx="617415" cy="617415"/>
              </a:xfrm>
              <a:prstGeom prst="pie">
                <a:avLst/>
              </a:prstGeom>
              <a:noFill/>
              <a:ln w="158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1" name="Partial Circle 420">
                <a:extLst>
                  <a:ext uri="{FF2B5EF4-FFF2-40B4-BE49-F238E27FC236}">
                    <a16:creationId xmlns:a16="http://schemas.microsoft.com/office/drawing/2014/main" id="{15604ADB-133B-43EC-A046-D35C29E8ECAF}"/>
                  </a:ext>
                </a:extLst>
              </p:cNvPr>
              <p:cNvSpPr/>
              <p:nvPr/>
            </p:nvSpPr>
            <p:spPr bwMode="auto">
              <a:xfrm rot="18411831">
                <a:off x="5272772" y="471199"/>
                <a:ext cx="626173" cy="626173"/>
              </a:xfrm>
              <a:prstGeom prst="pie">
                <a:avLst>
                  <a:gd name="adj1" fmla="val 19394019"/>
                  <a:gd name="adj2" fmla="val 3105972"/>
                </a:avLst>
              </a:prstGeom>
              <a:noFill/>
              <a:ln w="158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cxnSp>
          <p:nvCxnSpPr>
            <p:cNvPr id="416" name="Straight Connector 415">
              <a:extLst>
                <a:ext uri="{FF2B5EF4-FFF2-40B4-BE49-F238E27FC236}">
                  <a16:creationId xmlns:a16="http://schemas.microsoft.com/office/drawing/2014/main" id="{57AA1F80-08BD-4A87-A0C8-814990EA7213}"/>
                </a:ext>
              </a:extLst>
            </p:cNvPr>
            <p:cNvCxnSpPr>
              <a:cxnSpLocks/>
            </p:cNvCxnSpPr>
            <p:nvPr/>
          </p:nvCxnSpPr>
          <p:spPr>
            <a:xfrm>
              <a:off x="599550" y="2611553"/>
              <a:ext cx="1565492" cy="0"/>
            </a:xfrm>
            <a:prstGeom prst="line">
              <a:avLst/>
            </a:prstGeom>
            <a:ln w="158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417" name="Group 416">
              <a:extLst>
                <a:ext uri="{FF2B5EF4-FFF2-40B4-BE49-F238E27FC236}">
                  <a16:creationId xmlns:a16="http://schemas.microsoft.com/office/drawing/2014/main" id="{9163892A-B8E6-4038-9695-60B5DBF16EEF}"/>
                </a:ext>
              </a:extLst>
            </p:cNvPr>
            <p:cNvGrpSpPr/>
            <p:nvPr/>
          </p:nvGrpSpPr>
          <p:grpSpPr>
            <a:xfrm>
              <a:off x="2035536" y="2448739"/>
              <a:ext cx="59952" cy="59952"/>
              <a:chOff x="3544362" y="2448739"/>
              <a:chExt cx="59952" cy="59952"/>
            </a:xfrm>
          </p:grpSpPr>
          <p:cxnSp>
            <p:nvCxnSpPr>
              <p:cNvPr id="418" name="Straight Connector 417">
                <a:extLst>
                  <a:ext uri="{FF2B5EF4-FFF2-40B4-BE49-F238E27FC236}">
                    <a16:creationId xmlns:a16="http://schemas.microsoft.com/office/drawing/2014/main" id="{D7DC8C8B-FA2C-44E0-8A7F-558127E3B923}"/>
                  </a:ext>
                </a:extLst>
              </p:cNvPr>
              <p:cNvCxnSpPr/>
              <p:nvPr/>
            </p:nvCxnSpPr>
            <p:spPr>
              <a:xfrm>
                <a:off x="3544362" y="2448739"/>
                <a:ext cx="59952" cy="59952"/>
              </a:xfrm>
              <a:prstGeom prst="line">
                <a:avLst/>
              </a:prstGeom>
              <a:ln w="158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19" name="Straight Connector 418">
                <a:extLst>
                  <a:ext uri="{FF2B5EF4-FFF2-40B4-BE49-F238E27FC236}">
                    <a16:creationId xmlns:a16="http://schemas.microsoft.com/office/drawing/2014/main" id="{25AD6BEA-FEA1-4AAA-8F8B-B029E908545F}"/>
                  </a:ext>
                </a:extLst>
              </p:cNvPr>
              <p:cNvCxnSpPr>
                <a:cxnSpLocks/>
              </p:cNvCxnSpPr>
              <p:nvPr/>
            </p:nvCxnSpPr>
            <p:spPr>
              <a:xfrm flipH="1">
                <a:off x="3544362" y="2448739"/>
                <a:ext cx="59952" cy="59952"/>
              </a:xfrm>
              <a:prstGeom prst="line">
                <a:avLst/>
              </a:prstGeom>
              <a:ln w="158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424" name="Group 423">
            <a:extLst>
              <a:ext uri="{FF2B5EF4-FFF2-40B4-BE49-F238E27FC236}">
                <a16:creationId xmlns:a16="http://schemas.microsoft.com/office/drawing/2014/main" id="{435FC9D9-BE2E-4BDD-A52E-8BCD5A3F346F}"/>
              </a:ext>
            </a:extLst>
          </p:cNvPr>
          <p:cNvGrpSpPr/>
          <p:nvPr/>
        </p:nvGrpSpPr>
        <p:grpSpPr>
          <a:xfrm>
            <a:off x="2122669" y="2815266"/>
            <a:ext cx="2509648" cy="1828445"/>
            <a:chOff x="2266283" y="2734746"/>
            <a:chExt cx="2615623" cy="1910922"/>
          </a:xfrm>
        </p:grpSpPr>
        <p:sp>
          <p:nvSpPr>
            <p:cNvPr id="425" name="TextBox 424">
              <a:extLst>
                <a:ext uri="{FF2B5EF4-FFF2-40B4-BE49-F238E27FC236}">
                  <a16:creationId xmlns:a16="http://schemas.microsoft.com/office/drawing/2014/main" id="{71E85675-BB21-4DB5-BA79-2DD0A6ADAA04}"/>
                </a:ext>
              </a:extLst>
            </p:cNvPr>
            <p:cNvSpPr txBox="1"/>
            <p:nvPr/>
          </p:nvSpPr>
          <p:spPr>
            <a:xfrm>
              <a:off x="2671849" y="2734746"/>
              <a:ext cx="1834076" cy="493142"/>
            </a:xfrm>
            <a:prstGeom prst="rect">
              <a:avLst/>
            </a:prstGeom>
            <a:noFill/>
          </p:spPr>
          <p:txBody>
            <a:bodyPr wrap="square" lIns="182854" tIns="146284" rIns="182854" bIns="146284" rtlCol="0">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Conversations</a:t>
              </a:r>
            </a:p>
          </p:txBody>
        </p:sp>
        <p:grpSp>
          <p:nvGrpSpPr>
            <p:cNvPr id="426" name="Group 425">
              <a:extLst>
                <a:ext uri="{FF2B5EF4-FFF2-40B4-BE49-F238E27FC236}">
                  <a16:creationId xmlns:a16="http://schemas.microsoft.com/office/drawing/2014/main" id="{E875E0E6-B461-45E9-A764-F01FE09055EF}"/>
                </a:ext>
              </a:extLst>
            </p:cNvPr>
            <p:cNvGrpSpPr/>
            <p:nvPr/>
          </p:nvGrpSpPr>
          <p:grpSpPr>
            <a:xfrm>
              <a:off x="2266283" y="3152287"/>
              <a:ext cx="2615623" cy="1493381"/>
              <a:chOff x="860785" y="2274531"/>
              <a:chExt cx="1711028" cy="976904"/>
            </a:xfrm>
          </p:grpSpPr>
          <p:grpSp>
            <p:nvGrpSpPr>
              <p:cNvPr id="437" name="Group 436">
                <a:extLst>
                  <a:ext uri="{FF2B5EF4-FFF2-40B4-BE49-F238E27FC236}">
                    <a16:creationId xmlns:a16="http://schemas.microsoft.com/office/drawing/2014/main" id="{49DDBE94-57EE-4DF3-B96C-4E0BB3A60D3C}"/>
                  </a:ext>
                </a:extLst>
              </p:cNvPr>
              <p:cNvGrpSpPr/>
              <p:nvPr/>
            </p:nvGrpSpPr>
            <p:grpSpPr>
              <a:xfrm>
                <a:off x="860785" y="2274531"/>
                <a:ext cx="1711028" cy="976904"/>
                <a:chOff x="506413" y="1787409"/>
                <a:chExt cx="2105025" cy="1201854"/>
              </a:xfrm>
            </p:grpSpPr>
            <p:sp>
              <p:nvSpPr>
                <p:cNvPr id="441" name="Rectangle 20">
                  <a:extLst>
                    <a:ext uri="{FF2B5EF4-FFF2-40B4-BE49-F238E27FC236}">
                      <a16:creationId xmlns:a16="http://schemas.microsoft.com/office/drawing/2014/main" id="{B33B93EB-5872-4DDE-9778-F68FA37E5ED0}"/>
                    </a:ext>
                  </a:extLst>
                </p:cNvPr>
                <p:cNvSpPr>
                  <a:spLocks noChangeArrowheads="1"/>
                </p:cNvSpPr>
                <p:nvPr/>
              </p:nvSpPr>
              <p:spPr bwMode="auto">
                <a:xfrm>
                  <a:off x="758825" y="1787409"/>
                  <a:ext cx="1624012" cy="1120775"/>
                </a:xfrm>
                <a:prstGeom prst="rect">
                  <a:avLst/>
                </a:prstGeom>
                <a:noFill/>
                <a:ln w="15875">
                  <a:solidFill>
                    <a:srgbClr val="000000"/>
                  </a:solidFill>
                  <a:miter lim="800000"/>
                  <a:headEnd/>
                  <a:tailEnd/>
                </a:ln>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42" name="Oval 21">
                  <a:extLst>
                    <a:ext uri="{FF2B5EF4-FFF2-40B4-BE49-F238E27FC236}">
                      <a16:creationId xmlns:a16="http://schemas.microsoft.com/office/drawing/2014/main" id="{254C58B7-0266-47D4-96FA-B12CDF18E59D}"/>
                    </a:ext>
                  </a:extLst>
                </p:cNvPr>
                <p:cNvSpPr>
                  <a:spLocks noChangeArrowheads="1"/>
                </p:cNvSpPr>
                <p:nvPr/>
              </p:nvSpPr>
              <p:spPr bwMode="auto">
                <a:xfrm>
                  <a:off x="1552575" y="1808744"/>
                  <a:ext cx="36512" cy="36513"/>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43" name="Freeform 23">
                  <a:extLst>
                    <a:ext uri="{FF2B5EF4-FFF2-40B4-BE49-F238E27FC236}">
                      <a16:creationId xmlns:a16="http://schemas.microsoft.com/office/drawing/2014/main" id="{8DCD5C5A-0DB7-4E9C-A250-5A279E79FBDD}"/>
                    </a:ext>
                  </a:extLst>
                </p:cNvPr>
                <p:cNvSpPr>
                  <a:spLocks/>
                </p:cNvSpPr>
                <p:nvPr/>
              </p:nvSpPr>
              <p:spPr bwMode="auto">
                <a:xfrm>
                  <a:off x="506413" y="2903538"/>
                  <a:ext cx="2105025" cy="85725"/>
                </a:xfrm>
                <a:custGeom>
                  <a:avLst/>
                  <a:gdLst>
                    <a:gd name="T0" fmla="*/ 0 w 175"/>
                    <a:gd name="T1" fmla="*/ 0 h 7"/>
                    <a:gd name="T2" fmla="*/ 0 w 175"/>
                    <a:gd name="T3" fmla="*/ 1 h 7"/>
                    <a:gd name="T4" fmla="*/ 7 w 175"/>
                    <a:gd name="T5" fmla="*/ 7 h 7"/>
                    <a:gd name="T6" fmla="*/ 168 w 175"/>
                    <a:gd name="T7" fmla="*/ 7 h 7"/>
                    <a:gd name="T8" fmla="*/ 175 w 175"/>
                    <a:gd name="T9" fmla="*/ 1 h 7"/>
                    <a:gd name="T10" fmla="*/ 175 w 175"/>
                    <a:gd name="T11" fmla="*/ 0 h 7"/>
                    <a:gd name="T12" fmla="*/ 0 w 17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75" h="7">
                      <a:moveTo>
                        <a:pt x="0" y="0"/>
                      </a:moveTo>
                      <a:cubicBezTo>
                        <a:pt x="0" y="1"/>
                        <a:pt x="0" y="1"/>
                        <a:pt x="0" y="1"/>
                      </a:cubicBezTo>
                      <a:cubicBezTo>
                        <a:pt x="0" y="4"/>
                        <a:pt x="3" y="7"/>
                        <a:pt x="7" y="7"/>
                      </a:cubicBezTo>
                      <a:cubicBezTo>
                        <a:pt x="168" y="7"/>
                        <a:pt x="168" y="7"/>
                        <a:pt x="168" y="7"/>
                      </a:cubicBezTo>
                      <a:cubicBezTo>
                        <a:pt x="172" y="7"/>
                        <a:pt x="175" y="4"/>
                        <a:pt x="175" y="1"/>
                      </a:cubicBezTo>
                      <a:cubicBezTo>
                        <a:pt x="175" y="0"/>
                        <a:pt x="175" y="0"/>
                        <a:pt x="175" y="0"/>
                      </a:cubicBezTo>
                      <a:lnTo>
                        <a:pt x="0" y="0"/>
                      </a:lnTo>
                      <a:close/>
                    </a:path>
                  </a:pathLst>
                </a:custGeom>
                <a:solidFill>
                  <a:schemeClr val="bg1"/>
                </a:solidFill>
                <a:ln w="15875">
                  <a:solidFill>
                    <a:srgbClr val="000000"/>
                  </a:solidFill>
                  <a:miter lim="800000"/>
                  <a:headEnd/>
                  <a:tailEnd/>
                </a:ln>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grpSp>
          <p:sp>
            <p:nvSpPr>
              <p:cNvPr id="438" name="Rectangle 437">
                <a:extLst>
                  <a:ext uri="{FF2B5EF4-FFF2-40B4-BE49-F238E27FC236}">
                    <a16:creationId xmlns:a16="http://schemas.microsoft.com/office/drawing/2014/main" id="{3973F69B-8D6C-4BA2-ACD6-908490901C29}"/>
                  </a:ext>
                </a:extLst>
              </p:cNvPr>
              <p:cNvSpPr/>
              <p:nvPr/>
            </p:nvSpPr>
            <p:spPr bwMode="auto">
              <a:xfrm>
                <a:off x="1416844" y="2379232"/>
                <a:ext cx="846536" cy="73958"/>
              </a:xfrm>
              <a:prstGeom prst="rect">
                <a:avLst/>
              </a:prstGeom>
              <a:noFill/>
              <a:ln w="15875">
                <a:solidFill>
                  <a:srgbClr val="000000"/>
                </a:solidFill>
                <a:miter lim="800000"/>
                <a:headEnd/>
                <a:tailEnd/>
              </a:ln>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39" name="Rectangle 438">
                <a:extLst>
                  <a:ext uri="{FF2B5EF4-FFF2-40B4-BE49-F238E27FC236}">
                    <a16:creationId xmlns:a16="http://schemas.microsoft.com/office/drawing/2014/main" id="{244AA675-5ECC-45D7-A555-F647D54B88B8}"/>
                  </a:ext>
                </a:extLst>
              </p:cNvPr>
              <p:cNvSpPr/>
              <p:nvPr/>
            </p:nvSpPr>
            <p:spPr bwMode="auto">
              <a:xfrm>
                <a:off x="1142807" y="2375321"/>
                <a:ext cx="234036" cy="73958"/>
              </a:xfrm>
              <a:prstGeom prst="rect">
                <a:avLst/>
              </a:prstGeom>
              <a:solidFill>
                <a:schemeClr val="bg1"/>
              </a:solidFill>
              <a:ln w="158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14" tIns="91414" rIns="34285" bIns="34285"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40" name="Rectangle 439">
                <a:extLst>
                  <a:ext uri="{FF2B5EF4-FFF2-40B4-BE49-F238E27FC236}">
                    <a16:creationId xmlns:a16="http://schemas.microsoft.com/office/drawing/2014/main" id="{19AA5B78-C2A1-4094-B326-C9A917353320}"/>
                  </a:ext>
                </a:extLst>
              </p:cNvPr>
              <p:cNvSpPr/>
              <p:nvPr/>
            </p:nvSpPr>
            <p:spPr bwMode="auto">
              <a:xfrm>
                <a:off x="1142807" y="2375321"/>
                <a:ext cx="234036" cy="709167"/>
              </a:xfrm>
              <a:prstGeom prst="rect">
                <a:avLst/>
              </a:prstGeom>
              <a:noFill/>
              <a:ln w="15875">
                <a:solidFill>
                  <a:srgbClr val="000000"/>
                </a:solidFill>
                <a:miter lim="800000"/>
                <a:headEnd/>
                <a:tailEnd/>
              </a:ln>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grpSp>
        <p:cxnSp>
          <p:nvCxnSpPr>
            <p:cNvPr id="427" name="Straight Connector 426">
              <a:extLst>
                <a:ext uri="{FF2B5EF4-FFF2-40B4-BE49-F238E27FC236}">
                  <a16:creationId xmlns:a16="http://schemas.microsoft.com/office/drawing/2014/main" id="{7ED1F949-FC8C-491E-A289-808B4273E484}"/>
                </a:ext>
              </a:extLst>
            </p:cNvPr>
            <p:cNvCxnSpPr/>
            <p:nvPr/>
          </p:nvCxnSpPr>
          <p:spPr>
            <a:xfrm>
              <a:off x="3343330" y="3589569"/>
              <a:ext cx="904970" cy="0"/>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8" name="Straight Connector 427">
              <a:extLst>
                <a:ext uri="{FF2B5EF4-FFF2-40B4-BE49-F238E27FC236}">
                  <a16:creationId xmlns:a16="http://schemas.microsoft.com/office/drawing/2014/main" id="{011231E9-7CF5-4831-81EF-74F89FE432B6}"/>
                </a:ext>
              </a:extLst>
            </p:cNvPr>
            <p:cNvCxnSpPr/>
            <p:nvPr/>
          </p:nvCxnSpPr>
          <p:spPr>
            <a:xfrm>
              <a:off x="3343330" y="3659348"/>
              <a:ext cx="904970" cy="0"/>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429" name="Group 428">
              <a:extLst>
                <a:ext uri="{FF2B5EF4-FFF2-40B4-BE49-F238E27FC236}">
                  <a16:creationId xmlns:a16="http://schemas.microsoft.com/office/drawing/2014/main" id="{600D7352-2F92-4C2F-85A3-DE46C6B15D6C}"/>
                </a:ext>
              </a:extLst>
            </p:cNvPr>
            <p:cNvGrpSpPr/>
            <p:nvPr/>
          </p:nvGrpSpPr>
          <p:grpSpPr>
            <a:xfrm>
              <a:off x="3465764" y="3856258"/>
              <a:ext cx="904970" cy="79564"/>
              <a:chOff x="5149230" y="3727609"/>
              <a:chExt cx="905098" cy="79575"/>
            </a:xfrm>
          </p:grpSpPr>
          <p:cxnSp>
            <p:nvCxnSpPr>
              <p:cNvPr id="435" name="Straight Connector 434">
                <a:extLst>
                  <a:ext uri="{FF2B5EF4-FFF2-40B4-BE49-F238E27FC236}">
                    <a16:creationId xmlns:a16="http://schemas.microsoft.com/office/drawing/2014/main" id="{55B83634-8F6D-4A07-A4C0-378AFD2BE69C}"/>
                  </a:ext>
                </a:extLst>
              </p:cNvPr>
              <p:cNvCxnSpPr/>
              <p:nvPr/>
            </p:nvCxnSpPr>
            <p:spPr>
              <a:xfrm>
                <a:off x="5149230" y="3727609"/>
                <a:ext cx="905098" cy="0"/>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6" name="Straight Connector 435">
                <a:extLst>
                  <a:ext uri="{FF2B5EF4-FFF2-40B4-BE49-F238E27FC236}">
                    <a16:creationId xmlns:a16="http://schemas.microsoft.com/office/drawing/2014/main" id="{56466D7F-34E0-461E-A6EE-30354709424D}"/>
                  </a:ext>
                </a:extLst>
              </p:cNvPr>
              <p:cNvCxnSpPr/>
              <p:nvPr/>
            </p:nvCxnSpPr>
            <p:spPr>
              <a:xfrm>
                <a:off x="5149230" y="3807184"/>
                <a:ext cx="905098" cy="0"/>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430" name="Straight Connector 429">
              <a:extLst>
                <a:ext uri="{FF2B5EF4-FFF2-40B4-BE49-F238E27FC236}">
                  <a16:creationId xmlns:a16="http://schemas.microsoft.com/office/drawing/2014/main" id="{1001D14F-317F-470C-AF7A-48A3668EF1D2}"/>
                </a:ext>
              </a:extLst>
            </p:cNvPr>
            <p:cNvCxnSpPr/>
            <p:nvPr/>
          </p:nvCxnSpPr>
          <p:spPr>
            <a:xfrm>
              <a:off x="3341660" y="4141588"/>
              <a:ext cx="904970" cy="0"/>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1" name="Straight Connector 430">
              <a:extLst>
                <a:ext uri="{FF2B5EF4-FFF2-40B4-BE49-F238E27FC236}">
                  <a16:creationId xmlns:a16="http://schemas.microsoft.com/office/drawing/2014/main" id="{614E0F55-E8F8-40E1-989D-16A39C78CCE9}"/>
                </a:ext>
              </a:extLst>
            </p:cNvPr>
            <p:cNvCxnSpPr/>
            <p:nvPr/>
          </p:nvCxnSpPr>
          <p:spPr>
            <a:xfrm>
              <a:off x="3341660" y="4211367"/>
              <a:ext cx="904970" cy="0"/>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32" name="people_5" title="Icon of a person with a box around them">
              <a:extLst>
                <a:ext uri="{FF2B5EF4-FFF2-40B4-BE49-F238E27FC236}">
                  <a16:creationId xmlns:a16="http://schemas.microsoft.com/office/drawing/2014/main" id="{A3507F6B-1205-4EF5-934B-402CB7C6858E}"/>
                </a:ext>
              </a:extLst>
            </p:cNvPr>
            <p:cNvSpPr>
              <a:spLocks noChangeAspect="1" noEditPoints="1"/>
            </p:cNvSpPr>
            <p:nvPr/>
          </p:nvSpPr>
          <p:spPr bwMode="auto">
            <a:xfrm>
              <a:off x="3214970" y="3559909"/>
              <a:ext cx="113347" cy="112897"/>
            </a:xfrm>
            <a:custGeom>
              <a:avLst/>
              <a:gdLst>
                <a:gd name="T0" fmla="*/ 90 w 347"/>
                <a:gd name="T1" fmla="*/ 124 h 347"/>
                <a:gd name="T2" fmla="*/ 175 w 347"/>
                <a:gd name="T3" fmla="*/ 39 h 347"/>
                <a:gd name="T4" fmla="*/ 260 w 347"/>
                <a:gd name="T5" fmla="*/ 124 h 347"/>
                <a:gd name="T6" fmla="*/ 175 w 347"/>
                <a:gd name="T7" fmla="*/ 209 h 347"/>
                <a:gd name="T8" fmla="*/ 90 w 347"/>
                <a:gd name="T9" fmla="*/ 124 h 347"/>
                <a:gd name="T10" fmla="*/ 325 w 347"/>
                <a:gd name="T11" fmla="*/ 347 h 347"/>
                <a:gd name="T12" fmla="*/ 347 w 347"/>
                <a:gd name="T13" fmla="*/ 347 h 347"/>
                <a:gd name="T14" fmla="*/ 347 w 347"/>
                <a:gd name="T15" fmla="*/ 0 h 347"/>
                <a:gd name="T16" fmla="*/ 0 w 347"/>
                <a:gd name="T17" fmla="*/ 0 h 347"/>
                <a:gd name="T18" fmla="*/ 0 w 347"/>
                <a:gd name="T19" fmla="*/ 347 h 347"/>
                <a:gd name="T20" fmla="*/ 19 w 347"/>
                <a:gd name="T21" fmla="*/ 347 h 347"/>
                <a:gd name="T22" fmla="*/ 36 w 347"/>
                <a:gd name="T23" fmla="*/ 347 h 347"/>
                <a:gd name="T24" fmla="*/ 174 w 347"/>
                <a:gd name="T25" fmla="*/ 209 h 347"/>
                <a:gd name="T26" fmla="*/ 311 w 347"/>
                <a:gd name="T27" fmla="*/ 347 h 347"/>
                <a:gd name="T28" fmla="*/ 325 w 347"/>
                <a:gd name="T29" fmla="*/ 347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47" h="347">
                  <a:moveTo>
                    <a:pt x="90" y="124"/>
                  </a:moveTo>
                  <a:cubicBezTo>
                    <a:pt x="90" y="77"/>
                    <a:pt x="128" y="39"/>
                    <a:pt x="175" y="39"/>
                  </a:cubicBezTo>
                  <a:cubicBezTo>
                    <a:pt x="222" y="39"/>
                    <a:pt x="260" y="77"/>
                    <a:pt x="260" y="124"/>
                  </a:cubicBezTo>
                  <a:cubicBezTo>
                    <a:pt x="260" y="171"/>
                    <a:pt x="222" y="209"/>
                    <a:pt x="175" y="209"/>
                  </a:cubicBezTo>
                  <a:cubicBezTo>
                    <a:pt x="128" y="209"/>
                    <a:pt x="90" y="171"/>
                    <a:pt x="90" y="124"/>
                  </a:cubicBezTo>
                  <a:close/>
                  <a:moveTo>
                    <a:pt x="325" y="347"/>
                  </a:moveTo>
                  <a:cubicBezTo>
                    <a:pt x="347" y="347"/>
                    <a:pt x="347" y="347"/>
                    <a:pt x="347" y="347"/>
                  </a:cubicBezTo>
                  <a:cubicBezTo>
                    <a:pt x="347" y="0"/>
                    <a:pt x="347" y="0"/>
                    <a:pt x="347" y="0"/>
                  </a:cubicBezTo>
                  <a:cubicBezTo>
                    <a:pt x="0" y="0"/>
                    <a:pt x="0" y="0"/>
                    <a:pt x="0" y="0"/>
                  </a:cubicBezTo>
                  <a:cubicBezTo>
                    <a:pt x="0" y="347"/>
                    <a:pt x="0" y="347"/>
                    <a:pt x="0" y="347"/>
                  </a:cubicBezTo>
                  <a:cubicBezTo>
                    <a:pt x="19" y="347"/>
                    <a:pt x="19" y="347"/>
                    <a:pt x="19" y="347"/>
                  </a:cubicBezTo>
                  <a:cubicBezTo>
                    <a:pt x="36" y="347"/>
                    <a:pt x="36" y="347"/>
                    <a:pt x="36" y="347"/>
                  </a:cubicBezTo>
                  <a:cubicBezTo>
                    <a:pt x="36" y="271"/>
                    <a:pt x="98" y="209"/>
                    <a:pt x="174" y="209"/>
                  </a:cubicBezTo>
                  <a:cubicBezTo>
                    <a:pt x="249" y="209"/>
                    <a:pt x="311" y="271"/>
                    <a:pt x="311" y="347"/>
                  </a:cubicBezTo>
                  <a:lnTo>
                    <a:pt x="325" y="347"/>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433" name="people_5" title="Icon of a person with a box around them">
              <a:extLst>
                <a:ext uri="{FF2B5EF4-FFF2-40B4-BE49-F238E27FC236}">
                  <a16:creationId xmlns:a16="http://schemas.microsoft.com/office/drawing/2014/main" id="{86F06F8C-EC6F-4008-906D-DE805AEC19A5}"/>
                </a:ext>
              </a:extLst>
            </p:cNvPr>
            <p:cNvSpPr>
              <a:spLocks noChangeAspect="1" noEditPoints="1"/>
            </p:cNvSpPr>
            <p:nvPr/>
          </p:nvSpPr>
          <p:spPr bwMode="auto">
            <a:xfrm>
              <a:off x="3334788" y="3838756"/>
              <a:ext cx="113347" cy="112897"/>
            </a:xfrm>
            <a:custGeom>
              <a:avLst/>
              <a:gdLst>
                <a:gd name="T0" fmla="*/ 90 w 347"/>
                <a:gd name="T1" fmla="*/ 124 h 347"/>
                <a:gd name="T2" fmla="*/ 175 w 347"/>
                <a:gd name="T3" fmla="*/ 39 h 347"/>
                <a:gd name="T4" fmla="*/ 260 w 347"/>
                <a:gd name="T5" fmla="*/ 124 h 347"/>
                <a:gd name="T6" fmla="*/ 175 w 347"/>
                <a:gd name="T7" fmla="*/ 209 h 347"/>
                <a:gd name="T8" fmla="*/ 90 w 347"/>
                <a:gd name="T9" fmla="*/ 124 h 347"/>
                <a:gd name="T10" fmla="*/ 325 w 347"/>
                <a:gd name="T11" fmla="*/ 347 h 347"/>
                <a:gd name="T12" fmla="*/ 347 w 347"/>
                <a:gd name="T13" fmla="*/ 347 h 347"/>
                <a:gd name="T14" fmla="*/ 347 w 347"/>
                <a:gd name="T15" fmla="*/ 0 h 347"/>
                <a:gd name="T16" fmla="*/ 0 w 347"/>
                <a:gd name="T17" fmla="*/ 0 h 347"/>
                <a:gd name="T18" fmla="*/ 0 w 347"/>
                <a:gd name="T19" fmla="*/ 347 h 347"/>
                <a:gd name="T20" fmla="*/ 19 w 347"/>
                <a:gd name="T21" fmla="*/ 347 h 347"/>
                <a:gd name="T22" fmla="*/ 36 w 347"/>
                <a:gd name="T23" fmla="*/ 347 h 347"/>
                <a:gd name="T24" fmla="*/ 174 w 347"/>
                <a:gd name="T25" fmla="*/ 209 h 347"/>
                <a:gd name="T26" fmla="*/ 311 w 347"/>
                <a:gd name="T27" fmla="*/ 347 h 347"/>
                <a:gd name="T28" fmla="*/ 325 w 347"/>
                <a:gd name="T29" fmla="*/ 347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47" h="347">
                  <a:moveTo>
                    <a:pt x="90" y="124"/>
                  </a:moveTo>
                  <a:cubicBezTo>
                    <a:pt x="90" y="77"/>
                    <a:pt x="128" y="39"/>
                    <a:pt x="175" y="39"/>
                  </a:cubicBezTo>
                  <a:cubicBezTo>
                    <a:pt x="222" y="39"/>
                    <a:pt x="260" y="77"/>
                    <a:pt x="260" y="124"/>
                  </a:cubicBezTo>
                  <a:cubicBezTo>
                    <a:pt x="260" y="171"/>
                    <a:pt x="222" y="209"/>
                    <a:pt x="175" y="209"/>
                  </a:cubicBezTo>
                  <a:cubicBezTo>
                    <a:pt x="128" y="209"/>
                    <a:pt x="90" y="171"/>
                    <a:pt x="90" y="124"/>
                  </a:cubicBezTo>
                  <a:close/>
                  <a:moveTo>
                    <a:pt x="325" y="347"/>
                  </a:moveTo>
                  <a:cubicBezTo>
                    <a:pt x="347" y="347"/>
                    <a:pt x="347" y="347"/>
                    <a:pt x="347" y="347"/>
                  </a:cubicBezTo>
                  <a:cubicBezTo>
                    <a:pt x="347" y="0"/>
                    <a:pt x="347" y="0"/>
                    <a:pt x="347" y="0"/>
                  </a:cubicBezTo>
                  <a:cubicBezTo>
                    <a:pt x="0" y="0"/>
                    <a:pt x="0" y="0"/>
                    <a:pt x="0" y="0"/>
                  </a:cubicBezTo>
                  <a:cubicBezTo>
                    <a:pt x="0" y="347"/>
                    <a:pt x="0" y="347"/>
                    <a:pt x="0" y="347"/>
                  </a:cubicBezTo>
                  <a:cubicBezTo>
                    <a:pt x="19" y="347"/>
                    <a:pt x="19" y="347"/>
                    <a:pt x="19" y="347"/>
                  </a:cubicBezTo>
                  <a:cubicBezTo>
                    <a:pt x="36" y="347"/>
                    <a:pt x="36" y="347"/>
                    <a:pt x="36" y="347"/>
                  </a:cubicBezTo>
                  <a:cubicBezTo>
                    <a:pt x="36" y="271"/>
                    <a:pt x="98" y="209"/>
                    <a:pt x="174" y="209"/>
                  </a:cubicBezTo>
                  <a:cubicBezTo>
                    <a:pt x="249" y="209"/>
                    <a:pt x="311" y="271"/>
                    <a:pt x="311" y="347"/>
                  </a:cubicBezTo>
                  <a:lnTo>
                    <a:pt x="325" y="347"/>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434" name="people_5" title="Icon of a person with a box around them">
              <a:extLst>
                <a:ext uri="{FF2B5EF4-FFF2-40B4-BE49-F238E27FC236}">
                  <a16:creationId xmlns:a16="http://schemas.microsoft.com/office/drawing/2014/main" id="{948A2757-B165-4E3B-B366-47CFBE083034}"/>
                </a:ext>
              </a:extLst>
            </p:cNvPr>
            <p:cNvSpPr>
              <a:spLocks noChangeAspect="1" noEditPoints="1"/>
            </p:cNvSpPr>
            <p:nvPr/>
          </p:nvSpPr>
          <p:spPr bwMode="auto">
            <a:xfrm>
              <a:off x="3209049" y="4100200"/>
              <a:ext cx="113347" cy="112897"/>
            </a:xfrm>
            <a:custGeom>
              <a:avLst/>
              <a:gdLst>
                <a:gd name="T0" fmla="*/ 90 w 347"/>
                <a:gd name="T1" fmla="*/ 124 h 347"/>
                <a:gd name="T2" fmla="*/ 175 w 347"/>
                <a:gd name="T3" fmla="*/ 39 h 347"/>
                <a:gd name="T4" fmla="*/ 260 w 347"/>
                <a:gd name="T5" fmla="*/ 124 h 347"/>
                <a:gd name="T6" fmla="*/ 175 w 347"/>
                <a:gd name="T7" fmla="*/ 209 h 347"/>
                <a:gd name="T8" fmla="*/ 90 w 347"/>
                <a:gd name="T9" fmla="*/ 124 h 347"/>
                <a:gd name="T10" fmla="*/ 325 w 347"/>
                <a:gd name="T11" fmla="*/ 347 h 347"/>
                <a:gd name="T12" fmla="*/ 347 w 347"/>
                <a:gd name="T13" fmla="*/ 347 h 347"/>
                <a:gd name="T14" fmla="*/ 347 w 347"/>
                <a:gd name="T15" fmla="*/ 0 h 347"/>
                <a:gd name="T16" fmla="*/ 0 w 347"/>
                <a:gd name="T17" fmla="*/ 0 h 347"/>
                <a:gd name="T18" fmla="*/ 0 w 347"/>
                <a:gd name="T19" fmla="*/ 347 h 347"/>
                <a:gd name="T20" fmla="*/ 19 w 347"/>
                <a:gd name="T21" fmla="*/ 347 h 347"/>
                <a:gd name="T22" fmla="*/ 36 w 347"/>
                <a:gd name="T23" fmla="*/ 347 h 347"/>
                <a:gd name="T24" fmla="*/ 174 w 347"/>
                <a:gd name="T25" fmla="*/ 209 h 347"/>
                <a:gd name="T26" fmla="*/ 311 w 347"/>
                <a:gd name="T27" fmla="*/ 347 h 347"/>
                <a:gd name="T28" fmla="*/ 325 w 347"/>
                <a:gd name="T29" fmla="*/ 347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47" h="347">
                  <a:moveTo>
                    <a:pt x="90" y="124"/>
                  </a:moveTo>
                  <a:cubicBezTo>
                    <a:pt x="90" y="77"/>
                    <a:pt x="128" y="39"/>
                    <a:pt x="175" y="39"/>
                  </a:cubicBezTo>
                  <a:cubicBezTo>
                    <a:pt x="222" y="39"/>
                    <a:pt x="260" y="77"/>
                    <a:pt x="260" y="124"/>
                  </a:cubicBezTo>
                  <a:cubicBezTo>
                    <a:pt x="260" y="171"/>
                    <a:pt x="222" y="209"/>
                    <a:pt x="175" y="209"/>
                  </a:cubicBezTo>
                  <a:cubicBezTo>
                    <a:pt x="128" y="209"/>
                    <a:pt x="90" y="171"/>
                    <a:pt x="90" y="124"/>
                  </a:cubicBezTo>
                  <a:close/>
                  <a:moveTo>
                    <a:pt x="325" y="347"/>
                  </a:moveTo>
                  <a:cubicBezTo>
                    <a:pt x="347" y="347"/>
                    <a:pt x="347" y="347"/>
                    <a:pt x="347" y="347"/>
                  </a:cubicBezTo>
                  <a:cubicBezTo>
                    <a:pt x="347" y="0"/>
                    <a:pt x="347" y="0"/>
                    <a:pt x="347" y="0"/>
                  </a:cubicBezTo>
                  <a:cubicBezTo>
                    <a:pt x="0" y="0"/>
                    <a:pt x="0" y="0"/>
                    <a:pt x="0" y="0"/>
                  </a:cubicBezTo>
                  <a:cubicBezTo>
                    <a:pt x="0" y="347"/>
                    <a:pt x="0" y="347"/>
                    <a:pt x="0" y="347"/>
                  </a:cubicBezTo>
                  <a:cubicBezTo>
                    <a:pt x="19" y="347"/>
                    <a:pt x="19" y="347"/>
                    <a:pt x="19" y="347"/>
                  </a:cubicBezTo>
                  <a:cubicBezTo>
                    <a:pt x="36" y="347"/>
                    <a:pt x="36" y="347"/>
                    <a:pt x="36" y="347"/>
                  </a:cubicBezTo>
                  <a:cubicBezTo>
                    <a:pt x="36" y="271"/>
                    <a:pt x="98" y="209"/>
                    <a:pt x="174" y="209"/>
                  </a:cubicBezTo>
                  <a:cubicBezTo>
                    <a:pt x="249" y="209"/>
                    <a:pt x="311" y="271"/>
                    <a:pt x="311" y="347"/>
                  </a:cubicBezTo>
                  <a:lnTo>
                    <a:pt x="325" y="347"/>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444" name="Group 443">
            <a:extLst>
              <a:ext uri="{FF2B5EF4-FFF2-40B4-BE49-F238E27FC236}">
                <a16:creationId xmlns:a16="http://schemas.microsoft.com/office/drawing/2014/main" id="{F007ED73-819E-4DE9-BD73-D278B6B05026}"/>
              </a:ext>
            </a:extLst>
          </p:cNvPr>
          <p:cNvGrpSpPr/>
          <p:nvPr/>
        </p:nvGrpSpPr>
        <p:grpSpPr>
          <a:xfrm>
            <a:off x="4722705" y="2241366"/>
            <a:ext cx="1501789" cy="2402345"/>
            <a:chOff x="4992634" y="1954179"/>
            <a:chExt cx="1667341" cy="2655866"/>
          </a:xfrm>
        </p:grpSpPr>
        <p:grpSp>
          <p:nvGrpSpPr>
            <p:cNvPr id="445" name="Group 444">
              <a:extLst>
                <a:ext uri="{FF2B5EF4-FFF2-40B4-BE49-F238E27FC236}">
                  <a16:creationId xmlns:a16="http://schemas.microsoft.com/office/drawing/2014/main" id="{F8C06652-6CCD-43B3-B34D-C4018398359E}"/>
                </a:ext>
              </a:extLst>
            </p:cNvPr>
            <p:cNvGrpSpPr/>
            <p:nvPr/>
          </p:nvGrpSpPr>
          <p:grpSpPr>
            <a:xfrm>
              <a:off x="4992634" y="1954179"/>
              <a:ext cx="1667341" cy="2655866"/>
              <a:chOff x="6832147" y="1953970"/>
              <a:chExt cx="1667578" cy="2656243"/>
            </a:xfrm>
          </p:grpSpPr>
          <p:sp>
            <p:nvSpPr>
              <p:cNvPr id="513" name="TextBox 512">
                <a:extLst>
                  <a:ext uri="{FF2B5EF4-FFF2-40B4-BE49-F238E27FC236}">
                    <a16:creationId xmlns:a16="http://schemas.microsoft.com/office/drawing/2014/main" id="{FF5CB58D-1407-4E34-843C-90AFFE9D5D30}"/>
                  </a:ext>
                </a:extLst>
              </p:cNvPr>
              <p:cNvSpPr txBox="1"/>
              <p:nvPr/>
            </p:nvSpPr>
            <p:spPr>
              <a:xfrm>
                <a:off x="6832147" y="1953970"/>
                <a:ext cx="1667578" cy="489353"/>
              </a:xfrm>
              <a:prstGeom prst="rect">
                <a:avLst/>
              </a:prstGeom>
              <a:noFill/>
            </p:spPr>
            <p:txBody>
              <a:bodyPr wrap="square" lIns="182854" tIns="146284" rIns="182854" bIns="146284" rtlCol="0">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Pages</a:t>
                </a:r>
              </a:p>
            </p:txBody>
          </p:sp>
          <p:sp>
            <p:nvSpPr>
              <p:cNvPr id="514" name="Freeform 124">
                <a:extLst>
                  <a:ext uri="{FF2B5EF4-FFF2-40B4-BE49-F238E27FC236}">
                    <a16:creationId xmlns:a16="http://schemas.microsoft.com/office/drawing/2014/main" id="{3295418C-35A9-4AF0-9D80-98D1059F8F8A}"/>
                  </a:ext>
                </a:extLst>
              </p:cNvPr>
              <p:cNvSpPr>
                <a:spLocks/>
              </p:cNvSpPr>
              <p:nvPr/>
            </p:nvSpPr>
            <p:spPr bwMode="auto">
              <a:xfrm>
                <a:off x="6881125" y="2369691"/>
                <a:ext cx="1569623" cy="2240522"/>
              </a:xfrm>
              <a:custGeom>
                <a:avLst/>
                <a:gdLst>
                  <a:gd name="T0" fmla="*/ 0 w 423"/>
                  <a:gd name="T1" fmla="*/ 590 h 604"/>
                  <a:gd name="T2" fmla="*/ 14 w 423"/>
                  <a:gd name="T3" fmla="*/ 604 h 604"/>
                  <a:gd name="T4" fmla="*/ 409 w 423"/>
                  <a:gd name="T5" fmla="*/ 604 h 604"/>
                  <a:gd name="T6" fmla="*/ 423 w 423"/>
                  <a:gd name="T7" fmla="*/ 590 h 604"/>
                  <a:gd name="T8" fmla="*/ 423 w 423"/>
                  <a:gd name="T9" fmla="*/ 14 h 604"/>
                  <a:gd name="T10" fmla="*/ 409 w 423"/>
                  <a:gd name="T11" fmla="*/ 0 h 604"/>
                  <a:gd name="T12" fmla="*/ 14 w 423"/>
                  <a:gd name="T13" fmla="*/ 0 h 604"/>
                  <a:gd name="T14" fmla="*/ 0 w 423"/>
                  <a:gd name="T15" fmla="*/ 14 h 604"/>
                  <a:gd name="T16" fmla="*/ 0 w 423"/>
                  <a:gd name="T17" fmla="*/ 59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3" h="604">
                    <a:moveTo>
                      <a:pt x="0" y="590"/>
                    </a:moveTo>
                    <a:cubicBezTo>
                      <a:pt x="0" y="598"/>
                      <a:pt x="6" y="604"/>
                      <a:pt x="14" y="604"/>
                    </a:cubicBezTo>
                    <a:cubicBezTo>
                      <a:pt x="409" y="604"/>
                      <a:pt x="409" y="604"/>
                      <a:pt x="409" y="604"/>
                    </a:cubicBezTo>
                    <a:cubicBezTo>
                      <a:pt x="417" y="604"/>
                      <a:pt x="423" y="598"/>
                      <a:pt x="423" y="590"/>
                    </a:cubicBezTo>
                    <a:cubicBezTo>
                      <a:pt x="423" y="14"/>
                      <a:pt x="423" y="14"/>
                      <a:pt x="423" y="14"/>
                    </a:cubicBezTo>
                    <a:cubicBezTo>
                      <a:pt x="423" y="6"/>
                      <a:pt x="417" y="0"/>
                      <a:pt x="409" y="0"/>
                    </a:cubicBezTo>
                    <a:cubicBezTo>
                      <a:pt x="14" y="0"/>
                      <a:pt x="14" y="0"/>
                      <a:pt x="14" y="0"/>
                    </a:cubicBezTo>
                    <a:cubicBezTo>
                      <a:pt x="6" y="0"/>
                      <a:pt x="0" y="6"/>
                      <a:pt x="0" y="14"/>
                    </a:cubicBezTo>
                    <a:lnTo>
                      <a:pt x="0" y="590"/>
                    </a:lnTo>
                    <a:close/>
                  </a:path>
                </a:pathLst>
              </a:custGeom>
              <a:noFill/>
              <a:ln w="15875">
                <a:solidFill>
                  <a:schemeClr val="tx1"/>
                </a:solidFill>
                <a:round/>
                <a:headEnd/>
                <a:tailEnd/>
              </a:ln>
            </p:spPr>
            <p:txBody>
              <a:bodyPr vert="horz" wrap="square" lIns="89630" tIns="44814" rIns="89630" bIns="44814" numCol="1" anchor="t" anchorCtr="0" compatLnSpc="1">
                <a:prstTxWarp prst="textNoShape">
                  <a:avLst/>
                </a:prstTxWarp>
              </a:bodyPr>
              <a:lstStyle/>
              <a:p>
                <a:pPr marL="0" marR="0" lvl="0" indent="0" algn="l" defTabSz="91413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515" name="Rectangle 514">
                <a:extLst>
                  <a:ext uri="{FF2B5EF4-FFF2-40B4-BE49-F238E27FC236}">
                    <a16:creationId xmlns:a16="http://schemas.microsoft.com/office/drawing/2014/main" id="{DD7B2A54-37EB-4865-A04F-BB7ED051B75F}"/>
                  </a:ext>
                </a:extLst>
              </p:cNvPr>
              <p:cNvSpPr/>
              <p:nvPr/>
            </p:nvSpPr>
            <p:spPr>
              <a:xfrm>
                <a:off x="7002590" y="2774445"/>
                <a:ext cx="1318182" cy="373929"/>
              </a:xfrm>
              <a:prstGeom prst="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solidFill>
                      <a:sysClr val="windowText" lastClr="000000"/>
                    </a:solidFill>
                  </a:ln>
                  <a:solidFill>
                    <a:srgbClr val="FFFFFF"/>
                  </a:solidFill>
                  <a:effectLst/>
                  <a:uLnTx/>
                  <a:uFillTx/>
                  <a:latin typeface="Segoe UI"/>
                  <a:ea typeface="+mn-ea"/>
                  <a:cs typeface="+mn-cs"/>
                </a:endParaRPr>
              </a:p>
            </p:txBody>
          </p:sp>
          <p:sp>
            <p:nvSpPr>
              <p:cNvPr id="516" name="Rectangle 515">
                <a:extLst>
                  <a:ext uri="{FF2B5EF4-FFF2-40B4-BE49-F238E27FC236}">
                    <a16:creationId xmlns:a16="http://schemas.microsoft.com/office/drawing/2014/main" id="{FAF7EEA8-5338-48D4-8C9A-C9AB79F4C09D}"/>
                  </a:ext>
                </a:extLst>
              </p:cNvPr>
              <p:cNvSpPr/>
              <p:nvPr/>
            </p:nvSpPr>
            <p:spPr>
              <a:xfrm>
                <a:off x="7002590" y="3261494"/>
                <a:ext cx="320512" cy="359792"/>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solidFill>
                      <a:sysClr val="windowText" lastClr="000000"/>
                    </a:solidFill>
                  </a:ln>
                  <a:solidFill>
                    <a:srgbClr val="FFFFFF"/>
                  </a:solidFill>
                  <a:effectLst/>
                  <a:uLnTx/>
                  <a:uFillTx/>
                  <a:latin typeface="Segoe UI"/>
                  <a:ea typeface="+mn-ea"/>
                  <a:cs typeface="+mn-cs"/>
                </a:endParaRPr>
              </a:p>
            </p:txBody>
          </p:sp>
          <p:sp>
            <p:nvSpPr>
              <p:cNvPr id="517" name="Rectangle 516">
                <a:extLst>
                  <a:ext uri="{FF2B5EF4-FFF2-40B4-BE49-F238E27FC236}">
                    <a16:creationId xmlns:a16="http://schemas.microsoft.com/office/drawing/2014/main" id="{EC3C8FDA-3F51-4B14-887E-1FD6A1D8B566}"/>
                  </a:ext>
                </a:extLst>
              </p:cNvPr>
              <p:cNvSpPr/>
              <p:nvPr/>
            </p:nvSpPr>
            <p:spPr>
              <a:xfrm>
                <a:off x="7002589" y="3761115"/>
                <a:ext cx="819347" cy="719581"/>
              </a:xfrm>
              <a:prstGeom prst="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solidFill>
                      <a:sysClr val="windowText" lastClr="000000"/>
                    </a:solidFill>
                  </a:ln>
                  <a:solidFill>
                    <a:srgbClr val="FFFFFF"/>
                  </a:solidFill>
                  <a:effectLst/>
                  <a:uLnTx/>
                  <a:uFillTx/>
                  <a:latin typeface="Segoe UI"/>
                  <a:ea typeface="+mn-ea"/>
                  <a:cs typeface="+mn-cs"/>
                </a:endParaRPr>
              </a:p>
            </p:txBody>
          </p:sp>
          <p:sp>
            <p:nvSpPr>
              <p:cNvPr id="518" name="Rectangle 517">
                <a:extLst>
                  <a:ext uri="{FF2B5EF4-FFF2-40B4-BE49-F238E27FC236}">
                    <a16:creationId xmlns:a16="http://schemas.microsoft.com/office/drawing/2014/main" id="{3958270B-4B9D-4FBE-B906-E6F21C51A3CB}"/>
                  </a:ext>
                </a:extLst>
              </p:cNvPr>
              <p:cNvSpPr/>
              <p:nvPr/>
            </p:nvSpPr>
            <p:spPr>
              <a:xfrm>
                <a:off x="7999243" y="3258189"/>
                <a:ext cx="320512" cy="1219203"/>
              </a:xfrm>
              <a:prstGeom prst="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solidFill>
                      <a:sysClr val="windowText" lastClr="000000"/>
                    </a:solidFill>
                  </a:ln>
                  <a:solidFill>
                    <a:srgbClr val="FFFFFF"/>
                  </a:solidFill>
                  <a:effectLst/>
                  <a:uLnTx/>
                  <a:uFillTx/>
                  <a:latin typeface="Segoe UI"/>
                  <a:ea typeface="+mn-ea"/>
                  <a:cs typeface="+mn-cs"/>
                </a:endParaRPr>
              </a:p>
            </p:txBody>
          </p:sp>
          <p:sp>
            <p:nvSpPr>
              <p:cNvPr id="519" name="Rectangle 518">
                <a:extLst>
                  <a:ext uri="{FF2B5EF4-FFF2-40B4-BE49-F238E27FC236}">
                    <a16:creationId xmlns:a16="http://schemas.microsoft.com/office/drawing/2014/main" id="{F103E5CB-B226-4F7C-918B-9FDD8DE09FB0}"/>
                  </a:ext>
                </a:extLst>
              </p:cNvPr>
              <p:cNvSpPr/>
              <p:nvPr/>
            </p:nvSpPr>
            <p:spPr>
              <a:xfrm>
                <a:off x="7500408" y="3258190"/>
                <a:ext cx="320512" cy="359792"/>
              </a:xfrm>
              <a:prstGeom prst="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solidFill>
                      <a:sysClr val="windowText" lastClr="000000"/>
                    </a:solidFill>
                  </a:ln>
                  <a:solidFill>
                    <a:srgbClr val="FFFFFF"/>
                  </a:solidFill>
                  <a:effectLst/>
                  <a:uLnTx/>
                  <a:uFillTx/>
                  <a:latin typeface="Segoe UI"/>
                  <a:ea typeface="+mn-ea"/>
                  <a:cs typeface="+mn-cs"/>
                </a:endParaRPr>
              </a:p>
            </p:txBody>
          </p:sp>
        </p:grpSp>
        <p:grpSp>
          <p:nvGrpSpPr>
            <p:cNvPr id="446" name="Group 445">
              <a:extLst>
                <a:ext uri="{FF2B5EF4-FFF2-40B4-BE49-F238E27FC236}">
                  <a16:creationId xmlns:a16="http://schemas.microsoft.com/office/drawing/2014/main" id="{7AF6F641-74DC-45DF-85AA-4EED07689B28}"/>
                </a:ext>
              </a:extLst>
            </p:cNvPr>
            <p:cNvGrpSpPr/>
            <p:nvPr/>
          </p:nvGrpSpPr>
          <p:grpSpPr>
            <a:xfrm>
              <a:off x="6245149" y="2449934"/>
              <a:ext cx="178777" cy="51888"/>
              <a:chOff x="3519313" y="2455072"/>
              <a:chExt cx="178802" cy="51895"/>
            </a:xfrm>
          </p:grpSpPr>
          <p:cxnSp>
            <p:nvCxnSpPr>
              <p:cNvPr id="453" name="Straight Connector 452">
                <a:extLst>
                  <a:ext uri="{FF2B5EF4-FFF2-40B4-BE49-F238E27FC236}">
                    <a16:creationId xmlns:a16="http://schemas.microsoft.com/office/drawing/2014/main" id="{4676732D-6C99-4F59-9EA4-FB48280F0F09}"/>
                  </a:ext>
                </a:extLst>
              </p:cNvPr>
              <p:cNvCxnSpPr/>
              <p:nvPr/>
            </p:nvCxnSpPr>
            <p:spPr>
              <a:xfrm>
                <a:off x="3519313" y="2494798"/>
                <a:ext cx="72363" cy="0"/>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12" name="Rectangle 511">
                <a:extLst>
                  <a:ext uri="{FF2B5EF4-FFF2-40B4-BE49-F238E27FC236}">
                    <a16:creationId xmlns:a16="http://schemas.microsoft.com/office/drawing/2014/main" id="{1BFBC584-E232-4F86-BF19-F47FF9E28E6F}"/>
                  </a:ext>
                </a:extLst>
              </p:cNvPr>
              <p:cNvSpPr/>
              <p:nvPr/>
            </p:nvSpPr>
            <p:spPr bwMode="auto">
              <a:xfrm>
                <a:off x="3650938" y="2455072"/>
                <a:ext cx="47177" cy="51895"/>
              </a:xfrm>
              <a:prstGeom prst="rect">
                <a:avLst/>
              </a:prstGeom>
              <a:noFill/>
              <a:ln w="158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447" name="Group 446">
              <a:extLst>
                <a:ext uri="{FF2B5EF4-FFF2-40B4-BE49-F238E27FC236}">
                  <a16:creationId xmlns:a16="http://schemas.microsoft.com/office/drawing/2014/main" id="{8BF90521-D75D-416A-B8B8-8857895E4B28}"/>
                </a:ext>
              </a:extLst>
            </p:cNvPr>
            <p:cNvGrpSpPr/>
            <p:nvPr/>
          </p:nvGrpSpPr>
          <p:grpSpPr>
            <a:xfrm>
              <a:off x="6478071" y="2443463"/>
              <a:ext cx="59952" cy="59952"/>
              <a:chOff x="3544362" y="2448739"/>
              <a:chExt cx="59952" cy="59952"/>
            </a:xfrm>
          </p:grpSpPr>
          <p:cxnSp>
            <p:nvCxnSpPr>
              <p:cNvPr id="449" name="Straight Connector 448">
                <a:extLst>
                  <a:ext uri="{FF2B5EF4-FFF2-40B4-BE49-F238E27FC236}">
                    <a16:creationId xmlns:a16="http://schemas.microsoft.com/office/drawing/2014/main" id="{B75BA815-73C3-495B-A633-6DC74EF6E3C7}"/>
                  </a:ext>
                </a:extLst>
              </p:cNvPr>
              <p:cNvCxnSpPr/>
              <p:nvPr/>
            </p:nvCxnSpPr>
            <p:spPr>
              <a:xfrm>
                <a:off x="3544362" y="2448739"/>
                <a:ext cx="59952" cy="59952"/>
              </a:xfrm>
              <a:prstGeom prst="line">
                <a:avLst/>
              </a:prstGeom>
              <a:ln w="158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50" name="Straight Connector 449">
                <a:extLst>
                  <a:ext uri="{FF2B5EF4-FFF2-40B4-BE49-F238E27FC236}">
                    <a16:creationId xmlns:a16="http://schemas.microsoft.com/office/drawing/2014/main" id="{3C6A5D4D-A695-41A4-8658-B13A951C7541}"/>
                  </a:ext>
                </a:extLst>
              </p:cNvPr>
              <p:cNvCxnSpPr>
                <a:cxnSpLocks/>
              </p:cNvCxnSpPr>
              <p:nvPr/>
            </p:nvCxnSpPr>
            <p:spPr>
              <a:xfrm flipH="1">
                <a:off x="3544362" y="2448739"/>
                <a:ext cx="59952" cy="59952"/>
              </a:xfrm>
              <a:prstGeom prst="line">
                <a:avLst/>
              </a:prstGeom>
              <a:ln w="158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cxnSp>
          <p:nvCxnSpPr>
            <p:cNvPr id="448" name="Straight Connector 447">
              <a:extLst>
                <a:ext uri="{FF2B5EF4-FFF2-40B4-BE49-F238E27FC236}">
                  <a16:creationId xmlns:a16="http://schemas.microsoft.com/office/drawing/2014/main" id="{3155721B-E2DE-407A-9876-25BDFF2D6C65}"/>
                </a:ext>
              </a:extLst>
            </p:cNvPr>
            <p:cNvCxnSpPr>
              <a:cxnSpLocks/>
            </p:cNvCxnSpPr>
            <p:nvPr/>
          </p:nvCxnSpPr>
          <p:spPr>
            <a:xfrm>
              <a:off x="5041605" y="2602394"/>
              <a:ext cx="1565492" cy="0"/>
            </a:xfrm>
            <a:prstGeom prst="line">
              <a:avLst/>
            </a:prstGeom>
            <a:ln w="158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520" name="Group 519">
            <a:extLst>
              <a:ext uri="{FF2B5EF4-FFF2-40B4-BE49-F238E27FC236}">
                <a16:creationId xmlns:a16="http://schemas.microsoft.com/office/drawing/2014/main" id="{4ADFC889-FAA5-432F-81DE-01FF79224979}"/>
              </a:ext>
            </a:extLst>
          </p:cNvPr>
          <p:cNvGrpSpPr/>
          <p:nvPr/>
        </p:nvGrpSpPr>
        <p:grpSpPr>
          <a:xfrm>
            <a:off x="10074669" y="2884781"/>
            <a:ext cx="585527" cy="1090514"/>
            <a:chOff x="10084161" y="3071504"/>
            <a:chExt cx="585527" cy="1090514"/>
          </a:xfrm>
        </p:grpSpPr>
        <p:grpSp>
          <p:nvGrpSpPr>
            <p:cNvPr id="521" name="Group 520">
              <a:extLst>
                <a:ext uri="{FF2B5EF4-FFF2-40B4-BE49-F238E27FC236}">
                  <a16:creationId xmlns:a16="http://schemas.microsoft.com/office/drawing/2014/main" id="{75A6F67B-90D2-493F-8237-19A5EBA9F7B1}"/>
                </a:ext>
              </a:extLst>
            </p:cNvPr>
            <p:cNvGrpSpPr/>
            <p:nvPr/>
          </p:nvGrpSpPr>
          <p:grpSpPr>
            <a:xfrm>
              <a:off x="10084161" y="3071504"/>
              <a:ext cx="585527" cy="1090514"/>
              <a:chOff x="10084161" y="3117288"/>
              <a:chExt cx="585527" cy="1090514"/>
            </a:xfrm>
          </p:grpSpPr>
          <p:sp>
            <p:nvSpPr>
              <p:cNvPr id="525" name="Rectangle: Rounded Corners 524">
                <a:extLst>
                  <a:ext uri="{FF2B5EF4-FFF2-40B4-BE49-F238E27FC236}">
                    <a16:creationId xmlns:a16="http://schemas.microsoft.com/office/drawing/2014/main" id="{A5D2AC59-B718-4F1D-8A99-57CFA728B6DF}"/>
                  </a:ext>
                </a:extLst>
              </p:cNvPr>
              <p:cNvSpPr/>
              <p:nvPr/>
            </p:nvSpPr>
            <p:spPr bwMode="auto">
              <a:xfrm>
                <a:off x="10084161" y="3117288"/>
                <a:ext cx="585527" cy="1090514"/>
              </a:xfrm>
              <a:prstGeom prst="roundRect">
                <a:avLst>
                  <a:gd name="adj" fmla="val 7111"/>
                </a:avLst>
              </a:prstGeom>
              <a:noFill/>
              <a:ln w="15875">
                <a:solidFill>
                  <a:schemeClr val="tx1"/>
                </a:solidFill>
                <a:round/>
                <a:headEnd/>
                <a:tailEnd/>
              </a:ln>
            </p:spPr>
            <p:txBody>
              <a:bodyPr vert="horz" wrap="square" lIns="89630" tIns="44814" rIns="89630" bIns="44814" numCol="1" anchor="t" anchorCtr="0" compatLnSpc="1">
                <a:prstTxWarp prst="textNoShape">
                  <a:avLst/>
                </a:prstTxWarp>
              </a:bodyPr>
              <a:lstStyle/>
              <a:p>
                <a:pPr marL="0" marR="0" lvl="0" indent="0" algn="ctr" defTabSz="91413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1A1A1A"/>
                  </a:solidFill>
                  <a:effectLst/>
                  <a:uLnTx/>
                  <a:uFillTx/>
                  <a:latin typeface="Segoe UI"/>
                  <a:ea typeface="+mn-ea"/>
                  <a:cs typeface="+mn-cs"/>
                </a:endParaRPr>
              </a:p>
            </p:txBody>
          </p:sp>
          <p:sp>
            <p:nvSpPr>
              <p:cNvPr id="526" name="Oval 525">
                <a:extLst>
                  <a:ext uri="{FF2B5EF4-FFF2-40B4-BE49-F238E27FC236}">
                    <a16:creationId xmlns:a16="http://schemas.microsoft.com/office/drawing/2014/main" id="{3C9221AC-3EF5-4CC6-BC8A-A9739D5D0315}"/>
                  </a:ext>
                </a:extLst>
              </p:cNvPr>
              <p:cNvSpPr/>
              <p:nvPr/>
            </p:nvSpPr>
            <p:spPr bwMode="auto">
              <a:xfrm>
                <a:off x="10283455" y="3245970"/>
                <a:ext cx="186938" cy="186938"/>
              </a:xfrm>
              <a:prstGeom prst="ellipse">
                <a:avLst/>
              </a:prstGeom>
              <a:noFill/>
              <a:ln w="15875">
                <a:solidFill>
                  <a:schemeClr val="tx1"/>
                </a:solidFill>
                <a:round/>
                <a:headEnd/>
                <a:tailEnd/>
              </a:ln>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ctr" defTabSz="91413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1A1A1A"/>
                  </a:solidFill>
                  <a:effectLst/>
                  <a:uLnTx/>
                  <a:uFillTx/>
                  <a:latin typeface="Segoe UI"/>
                  <a:ea typeface="+mn-ea"/>
                  <a:cs typeface="+mn-cs"/>
                </a:endParaRPr>
              </a:p>
            </p:txBody>
          </p:sp>
          <p:sp>
            <p:nvSpPr>
              <p:cNvPr id="527" name="Oval 526">
                <a:extLst>
                  <a:ext uri="{FF2B5EF4-FFF2-40B4-BE49-F238E27FC236}">
                    <a16:creationId xmlns:a16="http://schemas.microsoft.com/office/drawing/2014/main" id="{52C221E1-9180-4523-9B24-B85C0C489F5B}"/>
                  </a:ext>
                </a:extLst>
              </p:cNvPr>
              <p:cNvSpPr/>
              <p:nvPr/>
            </p:nvSpPr>
            <p:spPr bwMode="auto">
              <a:xfrm>
                <a:off x="10354065" y="4101529"/>
                <a:ext cx="45719" cy="45719"/>
              </a:xfrm>
              <a:prstGeom prst="ellipse">
                <a:avLst/>
              </a:prstGeom>
              <a:noFill/>
              <a:ln w="15875">
                <a:solidFill>
                  <a:schemeClr val="tx1"/>
                </a:solidFill>
                <a:round/>
                <a:headEnd/>
                <a:tailEnd/>
              </a:ln>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ctr" defTabSz="91413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1A1A1A"/>
                  </a:solidFill>
                  <a:effectLst/>
                  <a:uLnTx/>
                  <a:uFillTx/>
                  <a:latin typeface="Segoe UI"/>
                  <a:ea typeface="+mn-ea"/>
                  <a:cs typeface="+mn-cs"/>
                </a:endParaRPr>
              </a:p>
            </p:txBody>
          </p:sp>
          <p:sp>
            <p:nvSpPr>
              <p:cNvPr id="528" name="Rectangle: Rounded Corners 527">
                <a:extLst>
                  <a:ext uri="{FF2B5EF4-FFF2-40B4-BE49-F238E27FC236}">
                    <a16:creationId xmlns:a16="http://schemas.microsoft.com/office/drawing/2014/main" id="{266D8636-5780-4877-83AF-7E0CF16C3A09}"/>
                  </a:ext>
                </a:extLst>
              </p:cNvPr>
              <p:cNvSpPr/>
              <p:nvPr/>
            </p:nvSpPr>
            <p:spPr bwMode="auto">
              <a:xfrm>
                <a:off x="10209505" y="3510760"/>
                <a:ext cx="342529" cy="138333"/>
              </a:xfrm>
              <a:prstGeom prst="roundRect">
                <a:avLst>
                  <a:gd name="adj" fmla="val 7111"/>
                </a:avLst>
              </a:prstGeom>
              <a:noFill/>
              <a:ln w="15875">
                <a:solidFill>
                  <a:schemeClr val="tx1"/>
                </a:solidFill>
                <a:round/>
                <a:headEnd/>
                <a:tailEnd/>
              </a:ln>
            </p:spPr>
            <p:txBody>
              <a:bodyPr vert="horz" wrap="square" lIns="89630" tIns="44814" rIns="89630" bIns="44814" numCol="1" anchor="t" anchorCtr="0" compatLnSpc="1">
                <a:prstTxWarp prst="textNoShape">
                  <a:avLst/>
                </a:prstTxWarp>
              </a:bodyPr>
              <a:lstStyle/>
              <a:p>
                <a:pPr marL="0" marR="0" lvl="0" indent="0" algn="ctr" defTabSz="91413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1A1A1A"/>
                  </a:solidFill>
                  <a:effectLst/>
                  <a:uLnTx/>
                  <a:uFillTx/>
                  <a:latin typeface="Segoe UI"/>
                  <a:ea typeface="+mn-ea"/>
                  <a:cs typeface="+mn-cs"/>
                </a:endParaRPr>
              </a:p>
            </p:txBody>
          </p:sp>
          <p:sp>
            <p:nvSpPr>
              <p:cNvPr id="529" name="Rectangle: Rounded Corners 528">
                <a:extLst>
                  <a:ext uri="{FF2B5EF4-FFF2-40B4-BE49-F238E27FC236}">
                    <a16:creationId xmlns:a16="http://schemas.microsoft.com/office/drawing/2014/main" id="{71CB044B-77FD-41FF-8B54-14A102825FF5}"/>
                  </a:ext>
                </a:extLst>
              </p:cNvPr>
              <p:cNvSpPr/>
              <p:nvPr/>
            </p:nvSpPr>
            <p:spPr bwMode="auto">
              <a:xfrm>
                <a:off x="10209505" y="3704250"/>
                <a:ext cx="139298" cy="138333"/>
              </a:xfrm>
              <a:prstGeom prst="roundRect">
                <a:avLst>
                  <a:gd name="adj" fmla="val 7111"/>
                </a:avLst>
              </a:prstGeom>
              <a:noFill/>
              <a:ln w="15875">
                <a:solidFill>
                  <a:schemeClr val="tx1"/>
                </a:solidFill>
                <a:round/>
                <a:headEnd/>
                <a:tailEnd/>
              </a:ln>
            </p:spPr>
            <p:txBody>
              <a:bodyPr vert="horz" wrap="square" lIns="89630" tIns="44814" rIns="89630" bIns="44814" numCol="1" anchor="t" anchorCtr="0" compatLnSpc="1">
                <a:prstTxWarp prst="textNoShape">
                  <a:avLst/>
                </a:prstTxWarp>
              </a:bodyPr>
              <a:lstStyle/>
              <a:p>
                <a:pPr marL="0" marR="0" lvl="0" indent="0" algn="ctr" defTabSz="91413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1A1A1A"/>
                  </a:solidFill>
                  <a:effectLst/>
                  <a:uLnTx/>
                  <a:uFillTx/>
                  <a:latin typeface="Segoe UI"/>
                  <a:ea typeface="+mn-ea"/>
                  <a:cs typeface="+mn-cs"/>
                </a:endParaRPr>
              </a:p>
            </p:txBody>
          </p:sp>
          <p:sp>
            <p:nvSpPr>
              <p:cNvPr id="530" name="Rectangle: Rounded Corners 529">
                <a:extLst>
                  <a:ext uri="{FF2B5EF4-FFF2-40B4-BE49-F238E27FC236}">
                    <a16:creationId xmlns:a16="http://schemas.microsoft.com/office/drawing/2014/main" id="{CF23083F-DCB1-4F0A-A9CD-8B05E8A83EE7}"/>
                  </a:ext>
                </a:extLst>
              </p:cNvPr>
              <p:cNvSpPr/>
              <p:nvPr/>
            </p:nvSpPr>
            <p:spPr bwMode="auto">
              <a:xfrm>
                <a:off x="10209505" y="3896979"/>
                <a:ext cx="139298" cy="138333"/>
              </a:xfrm>
              <a:prstGeom prst="roundRect">
                <a:avLst>
                  <a:gd name="adj" fmla="val 7111"/>
                </a:avLst>
              </a:prstGeom>
              <a:noFill/>
              <a:ln w="15875">
                <a:solidFill>
                  <a:schemeClr val="tx1"/>
                </a:solidFill>
                <a:round/>
                <a:headEnd/>
                <a:tailEnd/>
              </a:ln>
            </p:spPr>
            <p:txBody>
              <a:bodyPr vert="horz" wrap="square" lIns="89630" tIns="44814" rIns="89630" bIns="44814" numCol="1" anchor="t" anchorCtr="0" compatLnSpc="1">
                <a:prstTxWarp prst="textNoShape">
                  <a:avLst/>
                </a:prstTxWarp>
              </a:bodyPr>
              <a:lstStyle/>
              <a:p>
                <a:pPr marL="0" marR="0" lvl="0" indent="0" algn="ctr" defTabSz="91413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1A1A1A"/>
                  </a:solidFill>
                  <a:effectLst/>
                  <a:uLnTx/>
                  <a:uFillTx/>
                  <a:latin typeface="Segoe UI"/>
                  <a:ea typeface="+mn-ea"/>
                  <a:cs typeface="+mn-cs"/>
                </a:endParaRPr>
              </a:p>
            </p:txBody>
          </p:sp>
        </p:grpSp>
        <p:cxnSp>
          <p:nvCxnSpPr>
            <p:cNvPr id="522" name="Straight Connector 521">
              <a:extLst>
                <a:ext uri="{FF2B5EF4-FFF2-40B4-BE49-F238E27FC236}">
                  <a16:creationId xmlns:a16="http://schemas.microsoft.com/office/drawing/2014/main" id="{7337BE95-2952-40A4-9FFE-A94B9EC2BBD5}"/>
                </a:ext>
              </a:extLst>
            </p:cNvPr>
            <p:cNvCxnSpPr/>
            <p:nvPr/>
          </p:nvCxnSpPr>
          <p:spPr>
            <a:xfrm>
              <a:off x="10334438" y="3120488"/>
              <a:ext cx="84972" cy="0"/>
            </a:xfrm>
            <a:prstGeom prst="line">
              <a:avLst/>
            </a:prstGeom>
            <a:noFill/>
            <a:ln w="15875">
              <a:solidFill>
                <a:schemeClr val="tx1"/>
              </a:solidFill>
              <a:round/>
              <a:headEnd/>
              <a:tailEnd/>
            </a:ln>
          </p:spPr>
        </p:cxnSp>
        <p:sp>
          <p:nvSpPr>
            <p:cNvPr id="523" name="Rectangle: Rounded Corners 522">
              <a:extLst>
                <a:ext uri="{FF2B5EF4-FFF2-40B4-BE49-F238E27FC236}">
                  <a16:creationId xmlns:a16="http://schemas.microsoft.com/office/drawing/2014/main" id="{DFCD55D7-645E-4BF0-808B-7264B54D39CF}"/>
                </a:ext>
              </a:extLst>
            </p:cNvPr>
            <p:cNvSpPr/>
            <p:nvPr/>
          </p:nvSpPr>
          <p:spPr bwMode="auto">
            <a:xfrm>
              <a:off x="10412736" y="3658466"/>
              <a:ext cx="139298" cy="138333"/>
            </a:xfrm>
            <a:prstGeom prst="roundRect">
              <a:avLst>
                <a:gd name="adj" fmla="val 7111"/>
              </a:avLst>
            </a:prstGeom>
            <a:noFill/>
            <a:ln w="15875">
              <a:solidFill>
                <a:schemeClr val="tx1"/>
              </a:solidFill>
              <a:round/>
              <a:headEnd/>
              <a:tailEnd/>
            </a:ln>
          </p:spPr>
          <p:txBody>
            <a:bodyPr vert="horz" wrap="square" lIns="89630" tIns="44814" rIns="89630" bIns="44814" numCol="1" anchor="t" anchorCtr="0" compatLnSpc="1">
              <a:prstTxWarp prst="textNoShape">
                <a:avLst/>
              </a:prstTxWarp>
            </a:bodyPr>
            <a:lstStyle/>
            <a:p>
              <a:pPr marL="0" marR="0" lvl="0" indent="0" algn="ctr" defTabSz="91413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1A1A1A"/>
                </a:solidFill>
                <a:effectLst/>
                <a:uLnTx/>
                <a:uFillTx/>
                <a:latin typeface="Segoe UI"/>
                <a:ea typeface="+mn-ea"/>
                <a:cs typeface="+mn-cs"/>
              </a:endParaRPr>
            </a:p>
          </p:txBody>
        </p:sp>
        <p:sp>
          <p:nvSpPr>
            <p:cNvPr id="524" name="Rectangle: Rounded Corners 523">
              <a:extLst>
                <a:ext uri="{FF2B5EF4-FFF2-40B4-BE49-F238E27FC236}">
                  <a16:creationId xmlns:a16="http://schemas.microsoft.com/office/drawing/2014/main" id="{B9438F71-61A1-48C2-9EF8-44C84F35D298}"/>
                </a:ext>
              </a:extLst>
            </p:cNvPr>
            <p:cNvSpPr/>
            <p:nvPr/>
          </p:nvSpPr>
          <p:spPr bwMode="auto">
            <a:xfrm>
              <a:off x="10412736" y="3851195"/>
              <a:ext cx="139298" cy="138333"/>
            </a:xfrm>
            <a:prstGeom prst="roundRect">
              <a:avLst>
                <a:gd name="adj" fmla="val 7111"/>
              </a:avLst>
            </a:prstGeom>
            <a:noFill/>
            <a:ln w="15875">
              <a:solidFill>
                <a:schemeClr val="tx1"/>
              </a:solidFill>
              <a:round/>
              <a:headEnd/>
              <a:tailEnd/>
            </a:ln>
          </p:spPr>
          <p:txBody>
            <a:bodyPr vert="horz" wrap="square" lIns="89630" tIns="44814" rIns="89630" bIns="44814" numCol="1" anchor="t" anchorCtr="0" compatLnSpc="1">
              <a:prstTxWarp prst="textNoShape">
                <a:avLst/>
              </a:prstTxWarp>
            </a:bodyPr>
            <a:lstStyle/>
            <a:p>
              <a:pPr marL="0" marR="0" lvl="0" indent="0" algn="ctr" defTabSz="91413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1A1A1A"/>
                </a:solidFill>
                <a:effectLst/>
                <a:uLnTx/>
                <a:uFillTx/>
                <a:latin typeface="Segoe UI"/>
                <a:ea typeface="+mn-ea"/>
                <a:cs typeface="+mn-cs"/>
              </a:endParaRPr>
            </a:p>
          </p:txBody>
        </p:sp>
      </p:grpSp>
      <p:sp>
        <p:nvSpPr>
          <p:cNvPr id="531" name="Rectangle 530">
            <a:extLst>
              <a:ext uri="{FF2B5EF4-FFF2-40B4-BE49-F238E27FC236}">
                <a16:creationId xmlns:a16="http://schemas.microsoft.com/office/drawing/2014/main" id="{0A4F0CB3-74A7-415C-BBAF-B5F84364B7C1}"/>
              </a:ext>
            </a:extLst>
          </p:cNvPr>
          <p:cNvSpPr/>
          <p:nvPr/>
        </p:nvSpPr>
        <p:spPr bwMode="auto">
          <a:xfrm>
            <a:off x="9119033" y="1282927"/>
            <a:ext cx="2631340" cy="45679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Build your experience</a:t>
            </a:r>
          </a:p>
        </p:txBody>
      </p:sp>
      <p:grpSp>
        <p:nvGrpSpPr>
          <p:cNvPr id="532" name="Group 531">
            <a:extLst>
              <a:ext uri="{FF2B5EF4-FFF2-40B4-BE49-F238E27FC236}">
                <a16:creationId xmlns:a16="http://schemas.microsoft.com/office/drawing/2014/main" id="{30CCB179-5CE5-48B2-B0F6-08A6C6CDE7C3}"/>
              </a:ext>
            </a:extLst>
          </p:cNvPr>
          <p:cNvGrpSpPr/>
          <p:nvPr/>
        </p:nvGrpSpPr>
        <p:grpSpPr>
          <a:xfrm>
            <a:off x="6302211" y="2798615"/>
            <a:ext cx="2509648" cy="1828445"/>
            <a:chOff x="2266283" y="2734746"/>
            <a:chExt cx="2615623" cy="1910922"/>
          </a:xfrm>
        </p:grpSpPr>
        <p:sp>
          <p:nvSpPr>
            <p:cNvPr id="533" name="TextBox 532">
              <a:extLst>
                <a:ext uri="{FF2B5EF4-FFF2-40B4-BE49-F238E27FC236}">
                  <a16:creationId xmlns:a16="http://schemas.microsoft.com/office/drawing/2014/main" id="{35836C25-D9A1-4640-BC82-0AFA802FEC96}"/>
                </a:ext>
              </a:extLst>
            </p:cNvPr>
            <p:cNvSpPr txBox="1"/>
            <p:nvPr/>
          </p:nvSpPr>
          <p:spPr>
            <a:xfrm>
              <a:off x="2671849" y="2734746"/>
              <a:ext cx="1834076" cy="511396"/>
            </a:xfrm>
            <a:prstGeom prst="rect">
              <a:avLst/>
            </a:prstGeom>
            <a:noFill/>
          </p:spPr>
          <p:txBody>
            <a:bodyPr wrap="square" lIns="182854" tIns="146284" rIns="182854" bIns="146284" rtlCol="0">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Timeline</a:t>
              </a:r>
            </a:p>
          </p:txBody>
        </p:sp>
        <p:grpSp>
          <p:nvGrpSpPr>
            <p:cNvPr id="534" name="Group 533">
              <a:extLst>
                <a:ext uri="{FF2B5EF4-FFF2-40B4-BE49-F238E27FC236}">
                  <a16:creationId xmlns:a16="http://schemas.microsoft.com/office/drawing/2014/main" id="{121E67FD-EDB0-4316-87AB-85AD267C09D2}"/>
                </a:ext>
              </a:extLst>
            </p:cNvPr>
            <p:cNvGrpSpPr/>
            <p:nvPr/>
          </p:nvGrpSpPr>
          <p:grpSpPr>
            <a:xfrm>
              <a:off x="2266283" y="3152287"/>
              <a:ext cx="2615623" cy="1493381"/>
              <a:chOff x="860785" y="2274531"/>
              <a:chExt cx="1711028" cy="976904"/>
            </a:xfrm>
          </p:grpSpPr>
          <p:grpSp>
            <p:nvGrpSpPr>
              <p:cNvPr id="536" name="Group 535">
                <a:extLst>
                  <a:ext uri="{FF2B5EF4-FFF2-40B4-BE49-F238E27FC236}">
                    <a16:creationId xmlns:a16="http://schemas.microsoft.com/office/drawing/2014/main" id="{BFCBFC96-EC2F-424A-A282-3F532F43BDF4}"/>
                  </a:ext>
                </a:extLst>
              </p:cNvPr>
              <p:cNvGrpSpPr/>
              <p:nvPr/>
            </p:nvGrpSpPr>
            <p:grpSpPr>
              <a:xfrm>
                <a:off x="860785" y="2274531"/>
                <a:ext cx="1711028" cy="976904"/>
                <a:chOff x="506413" y="1787409"/>
                <a:chExt cx="2105025" cy="1201854"/>
              </a:xfrm>
            </p:grpSpPr>
            <p:sp>
              <p:nvSpPr>
                <p:cNvPr id="538" name="Rectangle 20">
                  <a:extLst>
                    <a:ext uri="{FF2B5EF4-FFF2-40B4-BE49-F238E27FC236}">
                      <a16:creationId xmlns:a16="http://schemas.microsoft.com/office/drawing/2014/main" id="{0EA8554E-71EC-4814-8277-CC6894BC4591}"/>
                    </a:ext>
                  </a:extLst>
                </p:cNvPr>
                <p:cNvSpPr>
                  <a:spLocks noChangeArrowheads="1"/>
                </p:cNvSpPr>
                <p:nvPr/>
              </p:nvSpPr>
              <p:spPr bwMode="auto">
                <a:xfrm>
                  <a:off x="758825" y="1787409"/>
                  <a:ext cx="1624012" cy="1120775"/>
                </a:xfrm>
                <a:prstGeom prst="rect">
                  <a:avLst/>
                </a:prstGeom>
                <a:noFill/>
                <a:ln w="15875">
                  <a:solidFill>
                    <a:srgbClr val="000000"/>
                  </a:solidFill>
                  <a:miter lim="800000"/>
                  <a:headEnd/>
                  <a:tailEnd/>
                </a:ln>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39" name="Oval 21">
                  <a:extLst>
                    <a:ext uri="{FF2B5EF4-FFF2-40B4-BE49-F238E27FC236}">
                      <a16:creationId xmlns:a16="http://schemas.microsoft.com/office/drawing/2014/main" id="{32BC5C88-32E8-452E-BA11-1922BBAB4B98}"/>
                    </a:ext>
                  </a:extLst>
                </p:cNvPr>
                <p:cNvSpPr>
                  <a:spLocks noChangeArrowheads="1"/>
                </p:cNvSpPr>
                <p:nvPr/>
              </p:nvSpPr>
              <p:spPr bwMode="auto">
                <a:xfrm>
                  <a:off x="1552575" y="1808744"/>
                  <a:ext cx="36512" cy="36513"/>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40" name="Freeform 23">
                  <a:extLst>
                    <a:ext uri="{FF2B5EF4-FFF2-40B4-BE49-F238E27FC236}">
                      <a16:creationId xmlns:a16="http://schemas.microsoft.com/office/drawing/2014/main" id="{3A5BF1EE-4F0A-4713-96AC-C77D6CC3261E}"/>
                    </a:ext>
                  </a:extLst>
                </p:cNvPr>
                <p:cNvSpPr>
                  <a:spLocks/>
                </p:cNvSpPr>
                <p:nvPr/>
              </p:nvSpPr>
              <p:spPr bwMode="auto">
                <a:xfrm>
                  <a:off x="506413" y="2903538"/>
                  <a:ext cx="2105025" cy="85725"/>
                </a:xfrm>
                <a:custGeom>
                  <a:avLst/>
                  <a:gdLst>
                    <a:gd name="T0" fmla="*/ 0 w 175"/>
                    <a:gd name="T1" fmla="*/ 0 h 7"/>
                    <a:gd name="T2" fmla="*/ 0 w 175"/>
                    <a:gd name="T3" fmla="*/ 1 h 7"/>
                    <a:gd name="T4" fmla="*/ 7 w 175"/>
                    <a:gd name="T5" fmla="*/ 7 h 7"/>
                    <a:gd name="T6" fmla="*/ 168 w 175"/>
                    <a:gd name="T7" fmla="*/ 7 h 7"/>
                    <a:gd name="T8" fmla="*/ 175 w 175"/>
                    <a:gd name="T9" fmla="*/ 1 h 7"/>
                    <a:gd name="T10" fmla="*/ 175 w 175"/>
                    <a:gd name="T11" fmla="*/ 0 h 7"/>
                    <a:gd name="T12" fmla="*/ 0 w 17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75" h="7">
                      <a:moveTo>
                        <a:pt x="0" y="0"/>
                      </a:moveTo>
                      <a:cubicBezTo>
                        <a:pt x="0" y="1"/>
                        <a:pt x="0" y="1"/>
                        <a:pt x="0" y="1"/>
                      </a:cubicBezTo>
                      <a:cubicBezTo>
                        <a:pt x="0" y="4"/>
                        <a:pt x="3" y="7"/>
                        <a:pt x="7" y="7"/>
                      </a:cubicBezTo>
                      <a:cubicBezTo>
                        <a:pt x="168" y="7"/>
                        <a:pt x="168" y="7"/>
                        <a:pt x="168" y="7"/>
                      </a:cubicBezTo>
                      <a:cubicBezTo>
                        <a:pt x="172" y="7"/>
                        <a:pt x="175" y="4"/>
                        <a:pt x="175" y="1"/>
                      </a:cubicBezTo>
                      <a:cubicBezTo>
                        <a:pt x="175" y="0"/>
                        <a:pt x="175" y="0"/>
                        <a:pt x="175" y="0"/>
                      </a:cubicBezTo>
                      <a:lnTo>
                        <a:pt x="0" y="0"/>
                      </a:lnTo>
                      <a:close/>
                    </a:path>
                  </a:pathLst>
                </a:custGeom>
                <a:solidFill>
                  <a:schemeClr val="bg1"/>
                </a:solidFill>
                <a:ln w="15875">
                  <a:solidFill>
                    <a:srgbClr val="000000"/>
                  </a:solidFill>
                  <a:miter lim="800000"/>
                  <a:headEnd/>
                  <a:tailEnd/>
                </a:ln>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grpSp>
          <p:sp>
            <p:nvSpPr>
              <p:cNvPr id="537" name="Rectangle 536">
                <a:extLst>
                  <a:ext uri="{FF2B5EF4-FFF2-40B4-BE49-F238E27FC236}">
                    <a16:creationId xmlns:a16="http://schemas.microsoft.com/office/drawing/2014/main" id="{632D69D2-9E89-42E1-B0BA-A70C52F19FF5}"/>
                  </a:ext>
                </a:extLst>
              </p:cNvPr>
              <p:cNvSpPr/>
              <p:nvPr/>
            </p:nvSpPr>
            <p:spPr bwMode="auto">
              <a:xfrm>
                <a:off x="1173850" y="2444123"/>
                <a:ext cx="290399" cy="210468"/>
              </a:xfrm>
              <a:prstGeom prst="rect">
                <a:avLst/>
              </a:prstGeom>
              <a:noFill/>
              <a:ln w="15875">
                <a:solidFill>
                  <a:srgbClr val="000000"/>
                </a:solidFill>
                <a:miter lim="800000"/>
                <a:headEnd/>
                <a:tailEnd/>
              </a:ln>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grpSp>
        <p:cxnSp>
          <p:nvCxnSpPr>
            <p:cNvPr id="535" name="Straight Connector 534">
              <a:extLst>
                <a:ext uri="{FF2B5EF4-FFF2-40B4-BE49-F238E27FC236}">
                  <a16:creationId xmlns:a16="http://schemas.microsoft.com/office/drawing/2014/main" id="{C5F1B8E3-C803-450D-BC96-1F4D4A20513D}"/>
                </a:ext>
              </a:extLst>
            </p:cNvPr>
            <p:cNvCxnSpPr>
              <a:cxnSpLocks/>
            </p:cNvCxnSpPr>
            <p:nvPr/>
          </p:nvCxnSpPr>
          <p:spPr>
            <a:xfrm>
              <a:off x="4438397" y="3388247"/>
              <a:ext cx="2935" cy="971510"/>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541" name="Rectangle 540">
            <a:extLst>
              <a:ext uri="{FF2B5EF4-FFF2-40B4-BE49-F238E27FC236}">
                <a16:creationId xmlns:a16="http://schemas.microsoft.com/office/drawing/2014/main" id="{0597DFBE-1AD8-471D-B354-0301B3E94D8E}"/>
              </a:ext>
            </a:extLst>
          </p:cNvPr>
          <p:cNvSpPr/>
          <p:nvPr/>
        </p:nvSpPr>
        <p:spPr bwMode="auto">
          <a:xfrm>
            <a:off x="7281759" y="3438563"/>
            <a:ext cx="425942" cy="307853"/>
          </a:xfrm>
          <a:prstGeom prst="rect">
            <a:avLst/>
          </a:prstGeom>
          <a:noFill/>
          <a:ln w="15875">
            <a:solidFill>
              <a:srgbClr val="000000"/>
            </a:solidFill>
            <a:miter lim="800000"/>
            <a:headEnd/>
            <a:tailEnd/>
          </a:ln>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42" name="Rectangle 541">
            <a:extLst>
              <a:ext uri="{FF2B5EF4-FFF2-40B4-BE49-F238E27FC236}">
                <a16:creationId xmlns:a16="http://schemas.microsoft.com/office/drawing/2014/main" id="{21D64CB2-6E08-4F67-A29E-5B4CA85CB2A4}"/>
              </a:ext>
            </a:extLst>
          </p:cNvPr>
          <p:cNvSpPr/>
          <p:nvPr/>
        </p:nvSpPr>
        <p:spPr bwMode="auto">
          <a:xfrm>
            <a:off x="7816826" y="3438563"/>
            <a:ext cx="425942" cy="307853"/>
          </a:xfrm>
          <a:prstGeom prst="rect">
            <a:avLst/>
          </a:prstGeom>
          <a:noFill/>
          <a:ln w="15875">
            <a:solidFill>
              <a:srgbClr val="000000"/>
            </a:solidFill>
            <a:miter lim="800000"/>
            <a:headEnd/>
            <a:tailEnd/>
          </a:ln>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43" name="Rectangle 542">
            <a:extLst>
              <a:ext uri="{FF2B5EF4-FFF2-40B4-BE49-F238E27FC236}">
                <a16:creationId xmlns:a16="http://schemas.microsoft.com/office/drawing/2014/main" id="{E141DED6-1D7C-4394-AC32-2E6F1F51197F}"/>
              </a:ext>
            </a:extLst>
          </p:cNvPr>
          <p:cNvSpPr/>
          <p:nvPr/>
        </p:nvSpPr>
        <p:spPr bwMode="auto">
          <a:xfrm>
            <a:off x="6753013" y="3857427"/>
            <a:ext cx="425942" cy="307853"/>
          </a:xfrm>
          <a:prstGeom prst="rect">
            <a:avLst/>
          </a:prstGeom>
          <a:noFill/>
          <a:ln w="15875">
            <a:solidFill>
              <a:srgbClr val="000000"/>
            </a:solidFill>
            <a:miter lim="800000"/>
            <a:headEnd/>
            <a:tailEnd/>
          </a:ln>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44" name="Rectangle 543">
            <a:extLst>
              <a:ext uri="{FF2B5EF4-FFF2-40B4-BE49-F238E27FC236}">
                <a16:creationId xmlns:a16="http://schemas.microsoft.com/office/drawing/2014/main" id="{B4D9EDBF-AFE2-4579-BE9B-07A0DD25450D}"/>
              </a:ext>
            </a:extLst>
          </p:cNvPr>
          <p:cNvSpPr/>
          <p:nvPr/>
        </p:nvSpPr>
        <p:spPr bwMode="auto">
          <a:xfrm>
            <a:off x="7288080" y="3857427"/>
            <a:ext cx="425942" cy="307853"/>
          </a:xfrm>
          <a:prstGeom prst="rect">
            <a:avLst/>
          </a:prstGeom>
          <a:noFill/>
          <a:ln w="15875">
            <a:solidFill>
              <a:srgbClr val="000000"/>
            </a:solidFill>
            <a:miter lim="800000"/>
            <a:headEnd/>
            <a:tailEnd/>
          </a:ln>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pic>
        <p:nvPicPr>
          <p:cNvPr id="548" name="Picture 547">
            <a:extLst>
              <a:ext uri="{FF2B5EF4-FFF2-40B4-BE49-F238E27FC236}">
                <a16:creationId xmlns:a16="http://schemas.microsoft.com/office/drawing/2014/main" id="{1FD5AFCD-0F16-4C32-BC98-AD408B560B68}"/>
              </a:ext>
            </a:extLst>
          </p:cNvPr>
          <p:cNvPicPr>
            <a:picLocks noChangeAspect="1"/>
          </p:cNvPicPr>
          <p:nvPr/>
        </p:nvPicPr>
        <p:blipFill rotWithShape="1">
          <a:blip r:embed="rId3">
            <a:lum bright="70000" contrast="-70000"/>
          </a:blip>
          <a:srcRect l="29939" t="12869" b="5805"/>
          <a:stretch/>
        </p:blipFill>
        <p:spPr>
          <a:xfrm>
            <a:off x="2613617" y="5095985"/>
            <a:ext cx="2403013" cy="1241242"/>
          </a:xfrm>
          <a:prstGeom prst="rect">
            <a:avLst/>
          </a:prstGeom>
        </p:spPr>
      </p:pic>
      <p:sp>
        <p:nvSpPr>
          <p:cNvPr id="549" name="Title 1">
            <a:extLst>
              <a:ext uri="{FF2B5EF4-FFF2-40B4-BE49-F238E27FC236}">
                <a16:creationId xmlns:a16="http://schemas.microsoft.com/office/drawing/2014/main" id="{7932D018-B5AF-49F6-945F-C4784440A8EE}"/>
              </a:ext>
            </a:extLst>
          </p:cNvPr>
          <p:cNvSpPr txBox="1">
            <a:spLocks/>
          </p:cNvSpPr>
          <p:nvPr/>
        </p:nvSpPr>
        <p:spPr>
          <a:xfrm>
            <a:off x="4427795" y="5481255"/>
            <a:ext cx="3336411" cy="486532"/>
          </a:xfrm>
          <a:prstGeom prst="rect">
            <a:avLst/>
          </a:prstGeom>
        </p:spPr>
        <p:txBody>
          <a:bodyPr vert="horz" wrap="square" lIns="146284" tIns="91427" rIns="146284" bIns="91427" rtlCol="0" anchor="t">
            <a:noAutofit/>
          </a:bodyPr>
          <a:lstStyle>
            <a:lvl1pPr marL="0" algn="l" defTabSz="896218" rtl="0" eaLnBrk="1" latinLnBrk="0" hangingPunct="1">
              <a:lnSpc>
                <a:spcPct val="90000"/>
              </a:lnSpc>
              <a:spcBef>
                <a:spcPct val="0"/>
              </a:spcBef>
              <a:buNone/>
              <a:defRPr lang="en-US" sz="3921" b="0" i="0" u="none" kern="1200" cap="none" spc="-147" baseline="0" dirty="0">
                <a:ln w="3175">
                  <a:noFill/>
                </a:ln>
                <a:solidFill>
                  <a:schemeClr val="accent5">
                    <a:lumMod val="50000"/>
                  </a:schemeClr>
                </a:solidFill>
                <a:effectLst/>
                <a:latin typeface="Segoe UI Semibold" charset="0"/>
                <a:ea typeface="Segoe UI Semibold" charset="0"/>
                <a:cs typeface="Segoe UI Semibold" charset="0"/>
              </a:defRPr>
            </a:lvl1pPr>
          </a:lstStyle>
          <a:p>
            <a:pPr marL="0" marR="0" lvl="0" indent="0" algn="l" defTabSz="896218" rtl="0" eaLnBrk="1" fontAlgn="auto" latinLnBrk="0" hangingPunct="1">
              <a:lnSpc>
                <a:spcPct val="90000"/>
              </a:lnSpc>
              <a:spcBef>
                <a:spcPct val="0"/>
              </a:spcBef>
              <a:spcAft>
                <a:spcPts val="0"/>
              </a:spcAft>
              <a:buClrTx/>
              <a:buSzTx/>
              <a:buFontTx/>
              <a:buNone/>
              <a:tabLst/>
              <a:defRPr/>
            </a:pPr>
            <a:r>
              <a:rPr kumimoji="0" lang="en-US" sz="3200" b="0" i="0" u="none" strike="noStrike" kern="0" cap="none" spc="-50" normalizeH="0" baseline="0" noProof="0" dirty="0">
                <a:ln w="3175">
                  <a:noFill/>
                </a:ln>
                <a:solidFill>
                  <a:srgbClr val="FF0000"/>
                </a:solidFill>
                <a:effectLst/>
                <a:uLnTx/>
                <a:uFillTx/>
                <a:latin typeface="Segoe UI Semibold" panose="020B0702040204020203" pitchFamily="34" charset="0"/>
                <a:cs typeface="Segoe UI Semibold" panose="020B0702040204020203" pitchFamily="34" charset="0"/>
              </a:rPr>
              <a:t>Microsoft </a:t>
            </a:r>
            <a:r>
              <a:rPr kumimoji="0" lang="en-US" sz="3200" b="0" i="0" u="none" strike="noStrike" kern="0" cap="none" spc="-50" normalizeH="0" baseline="0" noProof="0" dirty="0">
                <a:ln>
                  <a:noFill/>
                </a:ln>
                <a:solidFill>
                  <a:srgbClr val="FF0000"/>
                </a:solidFill>
                <a:effectLst/>
                <a:uLnTx/>
                <a:uFillTx/>
                <a:latin typeface="Segoe UI Semibold" panose="020B0702040204020203" pitchFamily="34" charset="0"/>
                <a:cs typeface="Segoe UI Semibold" panose="020B0702040204020203" pitchFamily="34" charset="0"/>
              </a:rPr>
              <a:t>Graph</a:t>
            </a:r>
            <a:endParaRPr kumimoji="0" lang="en-US" sz="3200" b="0" i="0" u="none" strike="noStrike" kern="1200" cap="none" spc="-147" normalizeH="0" baseline="0" noProof="0" dirty="0">
              <a:ln w="3175">
                <a:noFill/>
              </a:ln>
              <a:solidFill>
                <a:srgbClr val="FF0000"/>
              </a:solidFill>
              <a:effectLst/>
              <a:uLnTx/>
              <a:uFillTx/>
            </a:endParaRPr>
          </a:p>
        </p:txBody>
      </p:sp>
      <p:sp>
        <p:nvSpPr>
          <p:cNvPr id="550" name="Oval 21">
            <a:extLst>
              <a:ext uri="{FF2B5EF4-FFF2-40B4-BE49-F238E27FC236}">
                <a16:creationId xmlns:a16="http://schemas.microsoft.com/office/drawing/2014/main" id="{A8A8D9A8-439E-41EF-A5F9-A0510045FD5B}"/>
              </a:ext>
            </a:extLst>
          </p:cNvPr>
          <p:cNvSpPr>
            <a:spLocks noChangeArrowheads="1"/>
          </p:cNvSpPr>
          <p:nvPr/>
        </p:nvSpPr>
        <p:spPr bwMode="auto">
          <a:xfrm>
            <a:off x="8342789" y="3343833"/>
            <a:ext cx="43530" cy="43412"/>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cxnSp>
        <p:nvCxnSpPr>
          <p:cNvPr id="551" name="Straight Connector 550">
            <a:extLst>
              <a:ext uri="{FF2B5EF4-FFF2-40B4-BE49-F238E27FC236}">
                <a16:creationId xmlns:a16="http://schemas.microsoft.com/office/drawing/2014/main" id="{4149A83A-69FA-4262-870F-85A63C274DAF}"/>
              </a:ext>
            </a:extLst>
          </p:cNvPr>
          <p:cNvCxnSpPr/>
          <p:nvPr/>
        </p:nvCxnSpPr>
        <p:spPr>
          <a:xfrm>
            <a:off x="7087904" y="4291900"/>
            <a:ext cx="1239419"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545" name="Group 544">
            <a:extLst>
              <a:ext uri="{FF2B5EF4-FFF2-40B4-BE49-F238E27FC236}">
                <a16:creationId xmlns:a16="http://schemas.microsoft.com/office/drawing/2014/main" id="{E59D298E-965D-4FDA-A5BA-D763AC140196}"/>
              </a:ext>
            </a:extLst>
          </p:cNvPr>
          <p:cNvGrpSpPr/>
          <p:nvPr/>
        </p:nvGrpSpPr>
        <p:grpSpPr>
          <a:xfrm rot="10800000" flipH="1">
            <a:off x="3563058" y="4859293"/>
            <a:ext cx="534291" cy="648525"/>
            <a:chOff x="9158285" y="3056784"/>
            <a:chExt cx="606272" cy="735896"/>
          </a:xfrm>
        </p:grpSpPr>
        <p:sp>
          <p:nvSpPr>
            <p:cNvPr id="546" name="Freeform 168">
              <a:extLst>
                <a:ext uri="{FF2B5EF4-FFF2-40B4-BE49-F238E27FC236}">
                  <a16:creationId xmlns:a16="http://schemas.microsoft.com/office/drawing/2014/main" id="{3F40CC9E-F4F4-47DB-95D4-42B300C12BAC}"/>
                </a:ext>
              </a:extLst>
            </p:cNvPr>
            <p:cNvSpPr>
              <a:spLocks/>
            </p:cNvSpPr>
            <p:nvPr/>
          </p:nvSpPr>
          <p:spPr bwMode="auto">
            <a:xfrm>
              <a:off x="9510557"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chemeClr val="bg1"/>
            </a:solidFill>
            <a:ln w="15875">
              <a:solidFill>
                <a:schemeClr val="tx1"/>
              </a:solidFill>
            </a:ln>
          </p:spPr>
          <p:txBody>
            <a:bodyPr vert="horz" wrap="square" lIns="93247" tIns="46623" rIns="93247" bIns="4662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404040"/>
                </a:solidFill>
                <a:effectLst/>
                <a:uLnTx/>
                <a:uFillTx/>
                <a:latin typeface="Segoe UI"/>
                <a:ea typeface="+mn-ea"/>
                <a:cs typeface="+mn-cs"/>
              </a:endParaRPr>
            </a:p>
          </p:txBody>
        </p:sp>
        <p:sp>
          <p:nvSpPr>
            <p:cNvPr id="547" name="Freeform 167">
              <a:extLst>
                <a:ext uri="{FF2B5EF4-FFF2-40B4-BE49-F238E27FC236}">
                  <a16:creationId xmlns:a16="http://schemas.microsoft.com/office/drawing/2014/main" id="{8C4E4AEC-2103-44A5-81AA-45AB70D71754}"/>
                </a:ext>
              </a:extLst>
            </p:cNvPr>
            <p:cNvSpPr>
              <a:spLocks/>
            </p:cNvSpPr>
            <p:nvPr/>
          </p:nvSpPr>
          <p:spPr bwMode="auto">
            <a:xfrm flipH="1">
              <a:off x="9158285" y="3448673"/>
              <a:ext cx="489298" cy="344007"/>
            </a:xfrm>
            <a:custGeom>
              <a:avLst/>
              <a:gdLst>
                <a:gd name="T0" fmla="*/ 243 w 243"/>
                <a:gd name="T1" fmla="*/ 122 h 122"/>
                <a:gd name="T2" fmla="*/ 195 w 243"/>
                <a:gd name="T3" fmla="*/ 66 h 122"/>
                <a:gd name="T4" fmla="*/ 103 w 243"/>
                <a:gd name="T5" fmla="*/ 58 h 122"/>
                <a:gd name="T6" fmla="*/ 10 w 243"/>
                <a:gd name="T7" fmla="*/ 33 h 122"/>
                <a:gd name="T8" fmla="*/ 2 w 243"/>
                <a:gd name="T9" fmla="*/ 0 h 122"/>
              </a:gdLst>
              <a:ahLst/>
              <a:cxnLst>
                <a:cxn ang="0">
                  <a:pos x="T0" y="T1"/>
                </a:cxn>
                <a:cxn ang="0">
                  <a:pos x="T2" y="T3"/>
                </a:cxn>
                <a:cxn ang="0">
                  <a:pos x="T4" y="T5"/>
                </a:cxn>
                <a:cxn ang="0">
                  <a:pos x="T6" y="T7"/>
                </a:cxn>
                <a:cxn ang="0">
                  <a:pos x="T8" y="T9"/>
                </a:cxn>
              </a:cxnLst>
              <a:rect l="0" t="0" r="r" b="b"/>
              <a:pathLst>
                <a:path w="243" h="122">
                  <a:moveTo>
                    <a:pt x="243" y="122"/>
                  </a:moveTo>
                  <a:cubicBezTo>
                    <a:pt x="238" y="101"/>
                    <a:pt x="224" y="79"/>
                    <a:pt x="195" y="66"/>
                  </a:cubicBezTo>
                  <a:cubicBezTo>
                    <a:pt x="167" y="54"/>
                    <a:pt x="135" y="55"/>
                    <a:pt x="103" y="58"/>
                  </a:cubicBezTo>
                  <a:cubicBezTo>
                    <a:pt x="65" y="62"/>
                    <a:pt x="27" y="56"/>
                    <a:pt x="10" y="33"/>
                  </a:cubicBezTo>
                  <a:cubicBezTo>
                    <a:pt x="3" y="23"/>
                    <a:pt x="0" y="11"/>
                    <a:pt x="2" y="0"/>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404040"/>
                </a:solidFill>
                <a:effectLst/>
                <a:uLnTx/>
                <a:uFillTx/>
                <a:latin typeface="Segoe UI"/>
                <a:ea typeface="+mn-ea"/>
                <a:cs typeface="+mn-cs"/>
              </a:endParaRPr>
            </a:p>
          </p:txBody>
        </p:sp>
      </p:grpSp>
      <p:grpSp>
        <p:nvGrpSpPr>
          <p:cNvPr id="393" name="Group 392">
            <a:extLst>
              <a:ext uri="{FF2B5EF4-FFF2-40B4-BE49-F238E27FC236}">
                <a16:creationId xmlns:a16="http://schemas.microsoft.com/office/drawing/2014/main" id="{5D3B1263-BC7E-42EA-8D5E-215DCFD59177}"/>
              </a:ext>
            </a:extLst>
          </p:cNvPr>
          <p:cNvGrpSpPr/>
          <p:nvPr/>
        </p:nvGrpSpPr>
        <p:grpSpPr>
          <a:xfrm rot="10800000">
            <a:off x="8907580" y="4847833"/>
            <a:ext cx="534291" cy="648525"/>
            <a:chOff x="9158285" y="3056784"/>
            <a:chExt cx="606272" cy="735896"/>
          </a:xfrm>
        </p:grpSpPr>
        <p:sp>
          <p:nvSpPr>
            <p:cNvPr id="394" name="Freeform 168">
              <a:extLst>
                <a:ext uri="{FF2B5EF4-FFF2-40B4-BE49-F238E27FC236}">
                  <a16:creationId xmlns:a16="http://schemas.microsoft.com/office/drawing/2014/main" id="{ACE31FFE-04EC-4E76-8843-B59E6EF8C86B}"/>
                </a:ext>
              </a:extLst>
            </p:cNvPr>
            <p:cNvSpPr>
              <a:spLocks/>
            </p:cNvSpPr>
            <p:nvPr/>
          </p:nvSpPr>
          <p:spPr bwMode="auto">
            <a:xfrm>
              <a:off x="9510557"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chemeClr val="bg1"/>
            </a:solidFill>
            <a:ln w="15875">
              <a:solidFill>
                <a:schemeClr val="tx1"/>
              </a:solidFill>
            </a:ln>
          </p:spPr>
          <p:txBody>
            <a:bodyPr vert="horz" wrap="square" lIns="93247" tIns="46623" rIns="93247" bIns="4662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404040"/>
                </a:solidFill>
                <a:effectLst/>
                <a:uLnTx/>
                <a:uFillTx/>
                <a:latin typeface="Segoe UI"/>
                <a:ea typeface="+mn-ea"/>
                <a:cs typeface="+mn-cs"/>
              </a:endParaRPr>
            </a:p>
          </p:txBody>
        </p:sp>
        <p:sp>
          <p:nvSpPr>
            <p:cNvPr id="395" name="Freeform 167">
              <a:extLst>
                <a:ext uri="{FF2B5EF4-FFF2-40B4-BE49-F238E27FC236}">
                  <a16:creationId xmlns:a16="http://schemas.microsoft.com/office/drawing/2014/main" id="{9CAA38B9-747A-4193-92AC-269228926886}"/>
                </a:ext>
              </a:extLst>
            </p:cNvPr>
            <p:cNvSpPr>
              <a:spLocks/>
            </p:cNvSpPr>
            <p:nvPr/>
          </p:nvSpPr>
          <p:spPr bwMode="auto">
            <a:xfrm flipH="1">
              <a:off x="9158285" y="3448673"/>
              <a:ext cx="489298" cy="344007"/>
            </a:xfrm>
            <a:custGeom>
              <a:avLst/>
              <a:gdLst>
                <a:gd name="T0" fmla="*/ 243 w 243"/>
                <a:gd name="T1" fmla="*/ 122 h 122"/>
                <a:gd name="T2" fmla="*/ 195 w 243"/>
                <a:gd name="T3" fmla="*/ 66 h 122"/>
                <a:gd name="T4" fmla="*/ 103 w 243"/>
                <a:gd name="T5" fmla="*/ 58 h 122"/>
                <a:gd name="T6" fmla="*/ 10 w 243"/>
                <a:gd name="T7" fmla="*/ 33 h 122"/>
                <a:gd name="T8" fmla="*/ 2 w 243"/>
                <a:gd name="T9" fmla="*/ 0 h 122"/>
              </a:gdLst>
              <a:ahLst/>
              <a:cxnLst>
                <a:cxn ang="0">
                  <a:pos x="T0" y="T1"/>
                </a:cxn>
                <a:cxn ang="0">
                  <a:pos x="T2" y="T3"/>
                </a:cxn>
                <a:cxn ang="0">
                  <a:pos x="T4" y="T5"/>
                </a:cxn>
                <a:cxn ang="0">
                  <a:pos x="T6" y="T7"/>
                </a:cxn>
                <a:cxn ang="0">
                  <a:pos x="T8" y="T9"/>
                </a:cxn>
              </a:cxnLst>
              <a:rect l="0" t="0" r="r" b="b"/>
              <a:pathLst>
                <a:path w="243" h="122">
                  <a:moveTo>
                    <a:pt x="243" y="122"/>
                  </a:moveTo>
                  <a:cubicBezTo>
                    <a:pt x="238" y="101"/>
                    <a:pt x="224" y="79"/>
                    <a:pt x="195" y="66"/>
                  </a:cubicBezTo>
                  <a:cubicBezTo>
                    <a:pt x="167" y="54"/>
                    <a:pt x="135" y="55"/>
                    <a:pt x="103" y="58"/>
                  </a:cubicBezTo>
                  <a:cubicBezTo>
                    <a:pt x="65" y="62"/>
                    <a:pt x="27" y="56"/>
                    <a:pt x="10" y="33"/>
                  </a:cubicBezTo>
                  <a:cubicBezTo>
                    <a:pt x="3" y="23"/>
                    <a:pt x="0" y="11"/>
                    <a:pt x="2" y="0"/>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404040"/>
                </a:solidFill>
                <a:effectLst/>
                <a:uLnTx/>
                <a:uFillTx/>
                <a:latin typeface="Segoe UI"/>
                <a:ea typeface="+mn-ea"/>
                <a:cs typeface="+mn-cs"/>
              </a:endParaRPr>
            </a:p>
          </p:txBody>
        </p:sp>
      </p:grpSp>
    </p:spTree>
    <p:extLst>
      <p:ext uri="{BB962C8B-B14F-4D97-AF65-F5344CB8AC3E}">
        <p14:creationId xmlns:p14="http://schemas.microsoft.com/office/powerpoint/2010/main" val="300716999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1642" y="103142"/>
            <a:ext cx="11533187" cy="410369"/>
          </a:xfrm>
        </p:spPr>
        <p:txBody>
          <a:bodyPr/>
          <a:lstStyle/>
          <a:p>
            <a:pPr algn="ctr"/>
            <a:r>
              <a:rPr lang="en-US" dirty="0"/>
              <a:t>Get Change notifications delivered through Azure Event Hubs</a:t>
            </a:r>
          </a:p>
        </p:txBody>
      </p:sp>
      <p:sp>
        <p:nvSpPr>
          <p:cNvPr id="3" name="Text Placeholder 2"/>
          <p:cNvSpPr>
            <a:spLocks noGrp="1"/>
          </p:cNvSpPr>
          <p:nvPr>
            <p:ph type="body" sz="quarter" idx="10"/>
          </p:nvPr>
        </p:nvSpPr>
        <p:spPr>
          <a:xfrm>
            <a:off x="451643" y="767982"/>
            <a:ext cx="11533187" cy="307777"/>
          </a:xfrm>
        </p:spPr>
        <p:txBody>
          <a:bodyPr/>
          <a:lstStyle/>
          <a:p>
            <a:r>
              <a:rPr lang="en-US" sz="2400" dirty="0"/>
              <a:t>Big flow diagram</a:t>
            </a:r>
          </a:p>
        </p:txBody>
      </p:sp>
    </p:spTree>
    <p:extLst>
      <p:ext uri="{BB962C8B-B14F-4D97-AF65-F5344CB8AC3E}">
        <p14:creationId xmlns:p14="http://schemas.microsoft.com/office/powerpoint/2010/main" val="11706076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1642" y="103142"/>
            <a:ext cx="11533187" cy="410369"/>
          </a:xfrm>
        </p:spPr>
        <p:txBody>
          <a:bodyPr/>
          <a:lstStyle/>
          <a:p>
            <a:pPr algn="ctr"/>
            <a:r>
              <a:rPr lang="en-US" dirty="0"/>
              <a:t>Get Change notifications delivered through Azure Event Hubs</a:t>
            </a:r>
          </a:p>
        </p:txBody>
      </p:sp>
      <p:sp>
        <p:nvSpPr>
          <p:cNvPr id="3" name="Text Placeholder 2"/>
          <p:cNvSpPr>
            <a:spLocks noGrp="1"/>
          </p:cNvSpPr>
          <p:nvPr>
            <p:ph type="body" sz="quarter" idx="10"/>
          </p:nvPr>
        </p:nvSpPr>
        <p:spPr>
          <a:xfrm>
            <a:off x="451641" y="700147"/>
            <a:ext cx="11533187" cy="7017242"/>
          </a:xfrm>
        </p:spPr>
        <p:txBody>
          <a:bodyPr/>
          <a:lstStyle/>
          <a:p>
            <a:r>
              <a:rPr lang="en-US" sz="1800" dirty="0"/>
              <a:t>Allows  Change notifications to be delivered through Azure Event Hubs.</a:t>
            </a:r>
          </a:p>
          <a:p>
            <a:r>
              <a:rPr lang="en-US" sz="1800" dirty="0">
                <a:solidFill>
                  <a:srgbClr val="171717"/>
                </a:solidFill>
                <a:latin typeface="Segoe UI" panose="020B0502040204020203" pitchFamily="34" charset="0"/>
              </a:rPr>
              <a:t>	</a:t>
            </a:r>
            <a:r>
              <a:rPr lang="en-US" sz="1600" dirty="0">
                <a:solidFill>
                  <a:srgbClr val="171717"/>
                </a:solidFill>
                <a:latin typeface="Segoe UI" panose="020B0502040204020203" pitchFamily="34" charset="0"/>
                <a:hlinkClick r:id="rId3"/>
              </a:rPr>
              <a:t>Azure Event Hubs </a:t>
            </a:r>
            <a:r>
              <a:rPr lang="en-US" sz="1600" dirty="0">
                <a:solidFill>
                  <a:srgbClr val="171717"/>
                </a:solidFill>
                <a:latin typeface="Segoe UI" panose="020B0502040204020203" pitchFamily="34" charset="0"/>
              </a:rPr>
              <a:t>is a popular real-time events ingestion and distribution service built for scale. You can use Azure 	Events Hubs instead of traditional webhooks to receive change notifications.</a:t>
            </a:r>
          </a:p>
          <a:p>
            <a:endParaRPr lang="en-US" sz="1800" dirty="0"/>
          </a:p>
          <a:p>
            <a:r>
              <a:rPr lang="en-US" sz="1800" dirty="0"/>
              <a:t>Specifically built to target:</a:t>
            </a:r>
          </a:p>
          <a:p>
            <a:r>
              <a:rPr lang="en-US" sz="1800" dirty="0"/>
              <a:t>	High throughput scenarios</a:t>
            </a:r>
          </a:p>
          <a:p>
            <a:r>
              <a:rPr lang="en-US" sz="1800" dirty="0"/>
              <a:t>	The receiver cannot or does not want to expose a publicly available URL</a:t>
            </a:r>
          </a:p>
          <a:p>
            <a:r>
              <a:rPr lang="en-US" sz="1800" dirty="0"/>
              <a:t>	Temporizing the change notifications (in case your service needs to go offline for maintenance, for 	example).</a:t>
            </a:r>
          </a:p>
          <a:p>
            <a:endParaRPr lang="en-US" sz="1800" dirty="0"/>
          </a:p>
          <a:p>
            <a:r>
              <a:rPr lang="en-US" sz="1800" dirty="0"/>
              <a:t>Examples of high throughput scenarios:</a:t>
            </a:r>
          </a:p>
          <a:p>
            <a:r>
              <a:rPr lang="en-US" sz="1800" dirty="0"/>
              <a:t>	Applications subscribing to </a:t>
            </a:r>
            <a:r>
              <a:rPr lang="en-US" sz="1800" i="1" dirty="0"/>
              <a:t>a large set of resources</a:t>
            </a:r>
          </a:p>
          <a:p>
            <a:r>
              <a:rPr lang="en-US" sz="1800" dirty="0"/>
              <a:t>	Applications subscribing to resources that </a:t>
            </a:r>
            <a:r>
              <a:rPr lang="en-US" sz="1800" i="1" dirty="0"/>
              <a:t>change with a high frequency</a:t>
            </a:r>
            <a:r>
              <a:rPr lang="en-US" sz="1800" dirty="0"/>
              <a:t> </a:t>
            </a:r>
          </a:p>
          <a:p>
            <a:r>
              <a:rPr lang="en-US" sz="1800" dirty="0"/>
              <a:t>	</a:t>
            </a:r>
            <a:r>
              <a:rPr lang="en-US" sz="1800" i="1" dirty="0"/>
              <a:t>Multi-tenant applications </a:t>
            </a:r>
            <a:r>
              <a:rPr lang="en-US" sz="1800" dirty="0"/>
              <a:t>that subscribe to resources across a large set of organizations</a:t>
            </a:r>
          </a:p>
          <a:p>
            <a:endParaRPr lang="en-US" sz="1800" dirty="0"/>
          </a:p>
          <a:p>
            <a:r>
              <a:rPr lang="en-US" sz="1800" dirty="0"/>
              <a:t>This change notifications delivery mode is available for all resources that support Microsoft Graph change notifications.</a:t>
            </a:r>
          </a:p>
          <a:p>
            <a:endParaRPr lang="en-US" sz="1800" dirty="0"/>
          </a:p>
          <a:p>
            <a:r>
              <a:rPr lang="en-US" sz="1800" dirty="0">
                <a:hlinkClick r:id="rId4"/>
              </a:rPr>
              <a:t>Using Azure Event Hubs to receive change notifications</a:t>
            </a:r>
            <a:endParaRPr lang="en-US" sz="1800" dirty="0"/>
          </a:p>
          <a:p>
            <a:endParaRPr lang="en-US" sz="1800" dirty="0"/>
          </a:p>
        </p:txBody>
      </p:sp>
    </p:spTree>
    <p:extLst>
      <p:ext uri="{BB962C8B-B14F-4D97-AF65-F5344CB8AC3E}">
        <p14:creationId xmlns:p14="http://schemas.microsoft.com/office/powerpoint/2010/main" val="26043659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1642" y="103142"/>
            <a:ext cx="11533187" cy="410369"/>
          </a:xfrm>
        </p:spPr>
        <p:txBody>
          <a:bodyPr/>
          <a:lstStyle/>
          <a:p>
            <a:pPr algn="ctr"/>
            <a:r>
              <a:rPr lang="en-US" dirty="0"/>
              <a:t>Get Change notifications delivered through Azure Event Hubs</a:t>
            </a:r>
          </a:p>
        </p:txBody>
      </p:sp>
      <p:sp>
        <p:nvSpPr>
          <p:cNvPr id="3" name="Text Placeholder 2"/>
          <p:cNvSpPr>
            <a:spLocks noGrp="1"/>
          </p:cNvSpPr>
          <p:nvPr>
            <p:ph type="body" sz="quarter" idx="10"/>
          </p:nvPr>
        </p:nvSpPr>
        <p:spPr>
          <a:xfrm>
            <a:off x="451643" y="767982"/>
            <a:ext cx="11533187" cy="6032421"/>
          </a:xfrm>
        </p:spPr>
        <p:txBody>
          <a:bodyPr/>
          <a:lstStyle/>
          <a:p>
            <a:r>
              <a:rPr lang="en-US" sz="2400" dirty="0"/>
              <a:t>How it works.</a:t>
            </a:r>
          </a:p>
          <a:p>
            <a:endParaRPr lang="en-US" sz="2400" dirty="0"/>
          </a:p>
          <a:p>
            <a:r>
              <a:rPr lang="en-US" sz="2400" dirty="0"/>
              <a:t>You'll need to provision an Azure Event Hub and Azure Storage.</a:t>
            </a:r>
          </a:p>
          <a:p>
            <a:r>
              <a:rPr lang="en-US" sz="2400" dirty="0"/>
              <a:t>	Create a shared access policy with a "Listen" permission and obtain the </a:t>
            </a:r>
          </a:p>
          <a:p>
            <a:r>
              <a:rPr lang="en-US" sz="2400" dirty="0"/>
              <a:t>	connection string, similar to the steps listed in </a:t>
            </a:r>
            <a:r>
              <a:rPr lang="en-US" sz="2400" dirty="0">
                <a:hlinkClick r:id="rId3"/>
              </a:rPr>
              <a:t>Configuring the Azure Event </a:t>
            </a:r>
          </a:p>
          <a:p>
            <a:r>
              <a:rPr lang="en-US" sz="2400" dirty="0">
                <a:hlinkClick r:id="rId3"/>
              </a:rPr>
              <a:t>Hub</a:t>
            </a:r>
            <a:r>
              <a:rPr lang="en-US" sz="2400" dirty="0"/>
              <a:t>.</a:t>
            </a:r>
          </a:p>
          <a:p>
            <a:endParaRPr lang="en-US" sz="2400" dirty="0"/>
          </a:p>
          <a:p>
            <a:r>
              <a:rPr lang="en-US" sz="2400" dirty="0"/>
              <a:t>You'll need to provision an Azure Key Vault.</a:t>
            </a:r>
          </a:p>
          <a:p>
            <a:r>
              <a:rPr lang="en-US" sz="2400" dirty="0"/>
              <a:t>	Give access to the Microsoft Graph Change Tracking to your KeyVault entry</a:t>
            </a:r>
          </a:p>
          <a:p>
            <a:endParaRPr lang="en-US" sz="2400" dirty="0"/>
          </a:p>
          <a:p>
            <a:endParaRPr lang="en-US" sz="2400" dirty="0"/>
          </a:p>
          <a:p>
            <a:r>
              <a:rPr lang="en-US" sz="2400" dirty="0"/>
              <a:t>Use the Event Hubs SDK will relay the notifications to your application.</a:t>
            </a:r>
          </a:p>
          <a:p>
            <a:r>
              <a:rPr lang="en-US" sz="2400" dirty="0"/>
              <a:t>	You don't need to reply to the notification URL validation. You can ignore the </a:t>
            </a:r>
          </a:p>
          <a:p>
            <a:r>
              <a:rPr lang="en-US" sz="2400" dirty="0"/>
              <a:t>	validation message that you receive.</a:t>
            </a:r>
          </a:p>
          <a:p>
            <a:endParaRPr lang="en-US" sz="2400" dirty="0"/>
          </a:p>
          <a:p>
            <a:endParaRPr lang="en-US" sz="2400" dirty="0"/>
          </a:p>
        </p:txBody>
      </p:sp>
    </p:spTree>
    <p:extLst>
      <p:ext uri="{BB962C8B-B14F-4D97-AF65-F5344CB8AC3E}">
        <p14:creationId xmlns:p14="http://schemas.microsoft.com/office/powerpoint/2010/main" val="10075787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fade">
                                      <p:cBhvr>
                                        <p:cTn id="37" dur="500"/>
                                        <p:tgtEl>
                                          <p:spTgt spid="3">
                                            <p:txEl>
                                              <p:pRg st="8" end="8"/>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11" end="11"/>
                                            </p:txEl>
                                          </p:spTgt>
                                        </p:tgtEl>
                                        <p:attrNameLst>
                                          <p:attrName>style.visibility</p:attrName>
                                        </p:attrNameLst>
                                      </p:cBhvr>
                                      <p:to>
                                        <p:strVal val="visible"/>
                                      </p:to>
                                    </p:set>
                                    <p:animEffect transition="in" filter="fade">
                                      <p:cBhvr>
                                        <p:cTn id="42" dur="500"/>
                                        <p:tgtEl>
                                          <p:spTgt spid="3">
                                            <p:txEl>
                                              <p:pRg st="11" end="11"/>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12" end="12"/>
                                            </p:txEl>
                                          </p:spTgt>
                                        </p:tgtEl>
                                        <p:attrNameLst>
                                          <p:attrName>style.visibility</p:attrName>
                                        </p:attrNameLst>
                                      </p:cBhvr>
                                      <p:to>
                                        <p:strVal val="visible"/>
                                      </p:to>
                                    </p:set>
                                    <p:animEffect transition="in" filter="fade">
                                      <p:cBhvr>
                                        <p:cTn id="47" dur="500"/>
                                        <p:tgtEl>
                                          <p:spTgt spid="3">
                                            <p:txEl>
                                              <p:pRg st="12" end="12"/>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
                                            <p:txEl>
                                              <p:pRg st="13" end="13"/>
                                            </p:txEl>
                                          </p:spTgt>
                                        </p:tgtEl>
                                        <p:attrNameLst>
                                          <p:attrName>style.visibility</p:attrName>
                                        </p:attrNameLst>
                                      </p:cBhvr>
                                      <p:to>
                                        <p:strVal val="visible"/>
                                      </p:to>
                                    </p:set>
                                    <p:animEffect transition="in" filter="fade">
                                      <p:cBhvr>
                                        <p:cTn id="52" dur="500"/>
                                        <p:tgtEl>
                                          <p:spTgt spid="3">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1642" y="103142"/>
            <a:ext cx="11533187" cy="410369"/>
          </a:xfrm>
        </p:spPr>
        <p:txBody>
          <a:bodyPr/>
          <a:lstStyle/>
          <a:p>
            <a:pPr algn="ctr"/>
            <a:r>
              <a:rPr lang="en-US" dirty="0"/>
              <a:t>Why Key Vault</a:t>
            </a:r>
          </a:p>
        </p:txBody>
      </p:sp>
      <p:sp>
        <p:nvSpPr>
          <p:cNvPr id="3" name="Text Placeholder 2"/>
          <p:cNvSpPr>
            <a:spLocks noGrp="1"/>
          </p:cNvSpPr>
          <p:nvPr>
            <p:ph type="body" sz="quarter" idx="10"/>
          </p:nvPr>
        </p:nvSpPr>
        <p:spPr>
          <a:xfrm>
            <a:off x="451643" y="767983"/>
            <a:ext cx="11533187" cy="2769989"/>
          </a:xfrm>
        </p:spPr>
        <p:txBody>
          <a:bodyPr/>
          <a:lstStyle/>
          <a:p>
            <a:r>
              <a:rPr lang="en-US" dirty="0">
                <a:solidFill>
                  <a:srgbClr val="171717"/>
                </a:solidFill>
                <a:latin typeface="Segoe UI" panose="020B0502040204020203" pitchFamily="34" charset="0"/>
              </a:rPr>
              <a:t>In order to access the Event Hub securely and to allow for key rotations, Microsoft Graph gets the connection string to the Event Hub through </a:t>
            </a:r>
            <a:r>
              <a:rPr lang="en-US" b="1" dirty="0">
                <a:solidFill>
                  <a:srgbClr val="171717"/>
                </a:solidFill>
                <a:latin typeface="Segoe UI" panose="020B0502040204020203" pitchFamily="34" charset="0"/>
              </a:rPr>
              <a:t>Azure Key Vault</a:t>
            </a:r>
            <a:r>
              <a:rPr lang="en-US" dirty="0">
                <a:solidFill>
                  <a:srgbClr val="171717"/>
                </a:solidFill>
                <a:latin typeface="Segoe UI" panose="020B0502040204020203" pitchFamily="34" charset="0"/>
              </a:rPr>
              <a:t>.</a:t>
            </a:r>
          </a:p>
          <a:p>
            <a:br>
              <a:rPr lang="en-US" dirty="0">
                <a:solidFill>
                  <a:srgbClr val="171717"/>
                </a:solidFill>
                <a:latin typeface="Segoe UI" panose="020B0502040204020203" pitchFamily="34" charset="0"/>
              </a:rPr>
            </a:br>
            <a:r>
              <a:rPr lang="en-US" dirty="0">
                <a:solidFill>
                  <a:srgbClr val="171717"/>
                </a:solidFill>
                <a:latin typeface="Segoe UI" panose="020B0502040204020203" pitchFamily="34" charset="0"/>
              </a:rPr>
              <a:t>So, you need to :</a:t>
            </a:r>
          </a:p>
          <a:p>
            <a:pPr marL="342900" indent="-342900">
              <a:buFont typeface="Arial" panose="020B0604020202020204" pitchFamily="34" charset="0"/>
              <a:buChar char="•"/>
            </a:pPr>
            <a:r>
              <a:rPr lang="en-US" dirty="0">
                <a:solidFill>
                  <a:srgbClr val="171717"/>
                </a:solidFill>
                <a:latin typeface="Segoe UI" panose="020B0502040204020203" pitchFamily="34" charset="0"/>
              </a:rPr>
              <a:t>Create an Azure Key Vault to store secret.</a:t>
            </a:r>
          </a:p>
          <a:p>
            <a:pPr marL="342900" indent="-342900">
              <a:buFont typeface="Arial" panose="020B0604020202020204" pitchFamily="34" charset="0"/>
              <a:buChar char="•"/>
            </a:pPr>
            <a:r>
              <a:rPr lang="en-US" dirty="0">
                <a:solidFill>
                  <a:srgbClr val="171717"/>
                </a:solidFill>
                <a:latin typeface="Segoe UI" panose="020B0502040204020203" pitchFamily="34" charset="0"/>
              </a:rPr>
              <a:t>Add the connection string to the Event Hub as a secret.</a:t>
            </a:r>
          </a:p>
          <a:p>
            <a:pPr marL="342900" indent="-342900">
              <a:buFont typeface="Arial" panose="020B0604020202020204" pitchFamily="34" charset="0"/>
              <a:buChar char="•"/>
            </a:pPr>
            <a:r>
              <a:rPr lang="en-US" dirty="0">
                <a:solidFill>
                  <a:srgbClr val="171717"/>
                </a:solidFill>
                <a:latin typeface="Segoe UI" panose="020B0502040204020203" pitchFamily="34" charset="0"/>
              </a:rPr>
              <a:t>Add an access policy for Microsoft Graph (</a:t>
            </a:r>
            <a:r>
              <a:rPr lang="en-US" b="1" dirty="0"/>
              <a:t>Microsoft Graph Change Tracking</a:t>
            </a:r>
            <a:r>
              <a:rPr lang="en-US" dirty="0">
                <a:solidFill>
                  <a:srgbClr val="171717"/>
                </a:solidFill>
                <a:latin typeface="Segoe UI" panose="020B0502040204020203" pitchFamily="34" charset="0"/>
              </a:rPr>
              <a:t>) to access the secret.</a:t>
            </a:r>
          </a:p>
          <a:p>
            <a:endParaRPr lang="en-US" dirty="0"/>
          </a:p>
        </p:txBody>
      </p:sp>
      <p:sp>
        <p:nvSpPr>
          <p:cNvPr id="5" name="Text Placeholder 2">
            <a:extLst>
              <a:ext uri="{FF2B5EF4-FFF2-40B4-BE49-F238E27FC236}">
                <a16:creationId xmlns:a16="http://schemas.microsoft.com/office/drawing/2014/main" id="{9AD67F9F-3E97-4E8B-9714-035B0E0D3120}"/>
              </a:ext>
            </a:extLst>
          </p:cNvPr>
          <p:cNvSpPr txBox="1">
            <a:spLocks/>
          </p:cNvSpPr>
          <p:nvPr/>
        </p:nvSpPr>
        <p:spPr>
          <a:xfrm>
            <a:off x="451641" y="4426842"/>
            <a:ext cx="11533187" cy="1200650"/>
          </a:xfrm>
          <a:prstGeom prst="rect">
            <a:avLst/>
          </a:prstGeom>
        </p:spPr>
        <p:txBody>
          <a:bodyPr vert="horz" wrap="square" lIns="0" tIns="0" rIns="0" bIns="0" rtlCol="0">
            <a:spAutoFit/>
          </a:bodyPr>
          <a:lstStyle>
            <a:lvl1pPr marL="0" marR="0" indent="0" algn="l" defTabSz="932742" rtl="0" eaLnBrk="1" fontAlgn="auto" latinLnBrk="0" hangingPunct="1">
              <a:lnSpc>
                <a:spcPts val="2400"/>
              </a:lnSpc>
              <a:spcBef>
                <a:spcPct val="20000"/>
              </a:spcBef>
              <a:spcAft>
                <a:spcPts val="0"/>
              </a:spcAft>
              <a:buClrTx/>
              <a:buSzPct val="90000"/>
              <a:buFont typeface="Wingdings" panose="05000000000000000000" pitchFamily="2" charset="2"/>
              <a:buNone/>
              <a:tabLst/>
              <a:defRPr sz="2000" b="0" i="0" kern="1200" spc="0" baseline="0">
                <a:solidFill>
                  <a:schemeClr val="tx1"/>
                </a:solidFill>
                <a:latin typeface="+mn-lt"/>
                <a:ea typeface="+mn-ea"/>
                <a:cs typeface="+mn-cs"/>
              </a:defRPr>
            </a:lvl1pPr>
            <a:lvl2pPr marL="2286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0"/>
              </a:spcBef>
            </a:pPr>
            <a:r>
              <a:rPr lang="en-US" sz="1600" dirty="0"/>
              <a:t>After you create the required Azure KeyVault and Azure Event Hubs services, you can go ahead and create your subscription and start receiving change notifications via Azure Event Hubs.</a:t>
            </a:r>
          </a:p>
          <a:p>
            <a:pPr>
              <a:spcBef>
                <a:spcPts val="0"/>
              </a:spcBef>
            </a:pPr>
            <a:endParaRPr lang="en-US" sz="1600" dirty="0"/>
          </a:p>
          <a:p>
            <a:pPr>
              <a:spcBef>
                <a:spcPts val="0"/>
              </a:spcBef>
            </a:pPr>
            <a:r>
              <a:rPr lang="en-US" sz="1600" dirty="0"/>
              <a:t>But wait, the notification URL is constructed differently too</a:t>
            </a:r>
            <a:endParaRPr lang="en" sz="1600" dirty="0"/>
          </a:p>
        </p:txBody>
      </p:sp>
    </p:spTree>
    <p:extLst>
      <p:ext uri="{BB962C8B-B14F-4D97-AF65-F5344CB8AC3E}">
        <p14:creationId xmlns:p14="http://schemas.microsoft.com/office/powerpoint/2010/main" val="430649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
                                            <p:txEl>
                                              <p:pRg st="0" end="0"/>
                                            </p:txEl>
                                          </p:spTgt>
                                        </p:tgtEl>
                                        <p:attrNameLst>
                                          <p:attrName>style.visibility</p:attrName>
                                        </p:attrNameLst>
                                      </p:cBhvr>
                                      <p:to>
                                        <p:strVal val="visible"/>
                                      </p:to>
                                    </p:set>
                                    <p:animEffect transition="in" filter="fade">
                                      <p:cBhvr>
                                        <p:cTn id="32" dur="500"/>
                                        <p:tgtEl>
                                          <p:spTgt spid="5">
                                            <p:txEl>
                                              <p:pRg st="0" end="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5">
                                            <p:txEl>
                                              <p:pRg st="2" end="2"/>
                                            </p:txEl>
                                          </p:spTgt>
                                        </p:tgtEl>
                                        <p:attrNameLst>
                                          <p:attrName>style.visibility</p:attrName>
                                        </p:attrNameLst>
                                      </p:cBhvr>
                                      <p:to>
                                        <p:strVal val="visible"/>
                                      </p:to>
                                    </p:set>
                                    <p:animEffect transition="in" filter="fade">
                                      <p:cBhvr>
                                        <p:cTn id="37"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build="p"/>
    </p:bldLst>
  </p:timing>
</p:sld>
</file>

<file path=ppt/theme/theme1.xml><?xml version="1.0" encoding="utf-8"?>
<a:theme xmlns:a="http://schemas.openxmlformats.org/drawingml/2006/main" name="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athena xmlns="http://schemas.microsoft.com/edu/athena" version="0.1.3396.0">
  <ink scale="0.5713244">AAEAAAD/////AQAAAAAAAAAMAgAAAE9BdXRob3JQUFQsIFZlcnNpb249MC4xLjMzOTYuMCwgQ3VsdHVyZT1uZXV0cmFsLCBQdWJsaWNLZXlUb2tlbj0zMWJmMzg1NmFkMzY0ZTM1BQEAAAALSW5rTWF0dGVyVjEDAAAADUxpc3RgMStfaXRlbXMMTGlzdGAxK19zaXplD0xpc3RgMStfdmVyc2lvbgQAABdTaGFyZWQuSW5raW5nLklua0F0b21bXQIAAAAICAIAAAAJAwAAAAIAAAAdAAAABwMAAAAAAQAAAAQAAAAECUlua0F0b21WMQIAAAAJBAAAAAkFAAAADQIFBAAAAAtQZW5TdHJva2VWMQQAAAAKQXR0cmlidXRlcwVUcmFjZQlTdGFydFRpbWUEVHlwZQQEAAQPUGVuQXR0cmlidXRlc1YxAgAAAApJbmtUcmFjZVYxAgAAABAMQWN0aW9uVHlwZVYxAgAAAAIAAAAJBgAAAAkHAAAA5O8AAAAAAAAF+P///wxBY3Rpb25UeXBlVjEBAAAAB3ZhbHVlX18ACAIAAAAAAAAABQUAAAANQ2xlYXJDYW52YXNWMQIAAAAJU3RhcnRUaW1lBFR5cGUABBAMQWN0aW9uVHlwZVYxAgAAAAIAAADYBgEAAAAAAAH3////+P///wAAAAAFBgAAAA9QZW5BdHRyaWJ1dGVzVjEKAAAAB19jb2xvckEHX2NvbG9yUgdfY29sb3JHB19jb2xvckIKRml0VG9DdXJ2ZQZIZWlnaHQOSWdub3JlUHJlc3N1cmUNSXNIaWdobGlnaHRlcgVTaGFwZQVXaWR0aAAAAAAAAAAABAACAgICAQYBAQxCcnVzaFNoYXBlVjECAAAABgIAAAD/AAAAAAAAAAAAAAhAAAAF9v///wxCcnVzaFNoYXBlVjEBAAAAB3ZhbHVlX18ACAIAAAABAAAAAAAAAAAACEAFBwAAAApJbmtUcmFjZVYxAwAAAA1MaXN0YDErX2l0ZW1zDExpc3RgMStfc2l6ZQ9MaXN0YDErX3ZlcnNpb24EAAAYU2hhcmVkLklua2luZy5JbmtQb2ludFtdAgAAAAgIAgAAAAkLAAAAAQAAAAEAAAAHCwAAAAABAAAABAAAAAQKSW5rUG9pbnRWMQIAAAAJDAAAAA0DBQwAAAAKSW5rUG9pbnRWMQQAAAABWAFZDlByZXNzdXJlRmFjdG9yCVRpbWVTdGFtcAAAAAAGBgsQAgAAAAACAAAAAOA/IAAAAAAA4D8AAAA/AAAAAAAAAAAL</ink>
</athena>
</file>

<file path=customXml/itemProps1.xml><?xml version="1.0" encoding="utf-8"?>
<ds:datastoreItem xmlns:ds="http://schemas.openxmlformats.org/officeDocument/2006/customXml" ds:itemID="{AB748CBD-0949-444B-9600-75CD9A8FAB3E}">
  <ds:schemaRefs>
    <ds:schemaRef ds:uri="http://schemas.microsoft.com/edu/athena"/>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Office templates</Template>
  <TotalTime>0</TotalTime>
  <Words>3168</Words>
  <Application>Microsoft Office PowerPoint</Application>
  <PresentationFormat>Custom</PresentationFormat>
  <Paragraphs>227</Paragraphs>
  <Slides>15</Slides>
  <Notes>15</Notes>
  <HiddenSlides>2</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15</vt:i4>
      </vt:variant>
    </vt:vector>
  </HeadingPairs>
  <TitlesOfParts>
    <vt:vector size="22" baseType="lpstr">
      <vt:lpstr>Arial</vt:lpstr>
      <vt:lpstr>Calibri</vt:lpstr>
      <vt:lpstr>Segoe UI</vt:lpstr>
      <vt:lpstr>Segoe UI Light</vt:lpstr>
      <vt:lpstr>Segoe UI Semibold</vt:lpstr>
      <vt:lpstr>Wingdings</vt:lpstr>
      <vt:lpstr>Office 365 PPT Template - 2017</vt:lpstr>
      <vt:lpstr>Get Change Notifications Through Azure Event Hubs</vt:lpstr>
      <vt:lpstr>Microsoft 365 Platform</vt:lpstr>
      <vt:lpstr>Microsoft Graph powers Microsoft 365 experiences</vt:lpstr>
      <vt:lpstr>PowerPoint Presentation</vt:lpstr>
      <vt:lpstr>Microsoft 365 Platform</vt:lpstr>
      <vt:lpstr>Get Change notifications delivered through Azure Event Hubs</vt:lpstr>
      <vt:lpstr>Get Change notifications delivered through Azure Event Hubs</vt:lpstr>
      <vt:lpstr>Get Change notifications delivered through Azure Event Hubs</vt:lpstr>
      <vt:lpstr>Why Key Vault</vt:lpstr>
      <vt:lpstr>The new NotificationURL</vt:lpstr>
      <vt:lpstr>Get Change notifications delivered through Azure Event Hubs</vt:lpstr>
      <vt:lpstr>Example notification scenarios</vt:lpstr>
      <vt:lpstr>Demo</vt:lpstr>
      <vt:lpstr>Thank you.</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2017-08-19T23:50:46Z</dcterms:created>
  <dcterms:modified xsi:type="dcterms:W3CDTF">2021-03-15T09:15:39Z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etDate">
    <vt:lpwstr>2021-03-01T16:00:06Z</vt:lpwstr>
  </property>
  <property fmtid="{D5CDD505-2E9C-101B-9397-08002B2CF9AE}" pid="4" name="MSIP_Label_f42aa342-8706-4288-bd11-ebb85995028c_Method">
    <vt:lpwstr>Standard</vt:lpwstr>
  </property>
  <property fmtid="{D5CDD505-2E9C-101B-9397-08002B2CF9AE}" pid="5" name="MSIP_Label_f42aa342-8706-4288-bd11-ebb85995028c_Name">
    <vt:lpwstr>Internal</vt:lpwstr>
  </property>
  <property fmtid="{D5CDD505-2E9C-101B-9397-08002B2CF9AE}" pid="6" name="MSIP_Label_f42aa342-8706-4288-bd11-ebb85995028c_SiteId">
    <vt:lpwstr>72f988bf-86f1-41af-91ab-2d7cd011db47</vt:lpwstr>
  </property>
  <property fmtid="{D5CDD505-2E9C-101B-9397-08002B2CF9AE}" pid="7" name="MSIP_Label_f42aa342-8706-4288-bd11-ebb85995028c_ActionId">
    <vt:lpwstr>88672280-4abb-4403-8f35-c168874faa41</vt:lpwstr>
  </property>
  <property fmtid="{D5CDD505-2E9C-101B-9397-08002B2CF9AE}" pid="8" name="MSIP_Label_f42aa342-8706-4288-bd11-ebb85995028c_ContentBits">
    <vt:lpwstr>0</vt:lpwstr>
  </property>
</Properties>
</file>